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1623" r:id="rId2"/>
    <p:sldId id="1624" r:id="rId3"/>
    <p:sldId id="1625" r:id="rId4"/>
    <p:sldId id="1626" r:id="rId5"/>
    <p:sldId id="1627" r:id="rId6"/>
    <p:sldId id="1628" r:id="rId7"/>
    <p:sldId id="1629" r:id="rId8"/>
    <p:sldId id="1630" r:id="rId9"/>
    <p:sldId id="1631" r:id="rId10"/>
    <p:sldId id="1632" r:id="rId11"/>
    <p:sldId id="1633" r:id="rId12"/>
    <p:sldId id="1634" r:id="rId13"/>
    <p:sldId id="1635" r:id="rId14"/>
    <p:sldId id="1636" r:id="rId15"/>
    <p:sldId id="1637" r:id="rId16"/>
    <p:sldId id="1638" r:id="rId17"/>
    <p:sldId id="1639" r:id="rId18"/>
    <p:sldId id="1640" r:id="rId19"/>
    <p:sldId id="1641" r:id="rId20"/>
    <p:sldId id="1642" r:id="rId21"/>
    <p:sldId id="1643" r:id="rId22"/>
    <p:sldId id="1644" r:id="rId23"/>
    <p:sldId id="1645" r:id="rId24"/>
    <p:sldId id="1646" r:id="rId25"/>
    <p:sldId id="1647" r:id="rId26"/>
    <p:sldId id="1648" r:id="rId27"/>
    <p:sldId id="1649" r:id="rId28"/>
    <p:sldId id="1650" r:id="rId29"/>
    <p:sldId id="1651" r:id="rId30"/>
    <p:sldId id="1652" r:id="rId31"/>
    <p:sldId id="1653" r:id="rId32"/>
    <p:sldId id="1654" r:id="rId33"/>
    <p:sldId id="1655" r:id="rId34"/>
    <p:sldId id="1656" r:id="rId35"/>
    <p:sldId id="1657" r:id="rId36"/>
    <p:sldId id="1658" r:id="rId37"/>
    <p:sldId id="1659" r:id="rId38"/>
    <p:sldId id="1660" r:id="rId39"/>
    <p:sldId id="1661" r:id="rId40"/>
    <p:sldId id="1662" r:id="rId41"/>
    <p:sldId id="1663" r:id="rId42"/>
    <p:sldId id="1664" r:id="rId43"/>
    <p:sldId id="1665"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417" y="63"/>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12DC10-BC87-4471-B69D-133B2E95094D}" type="datetimeFigureOut">
              <a:rPr lang="en-US" smtClean="0"/>
              <a:t>11/27/2019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DFE41B-A6BB-44FA-AA7C-004F53476FBE}" type="slidenum">
              <a:rPr lang="en-US" smtClean="0"/>
              <a:t>‹#›</a:t>
            </a:fld>
            <a:endParaRPr lang="en-US"/>
          </a:p>
        </p:txBody>
      </p:sp>
    </p:spTree>
    <p:extLst>
      <p:ext uri="{BB962C8B-B14F-4D97-AF65-F5344CB8AC3E}">
        <p14:creationId xmlns:p14="http://schemas.microsoft.com/office/powerpoint/2010/main" val="4027139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HSA is an optional certification for 2019</a:t>
            </a:r>
          </a:p>
          <a:p>
            <a:r>
              <a:rPr lang="en-US" b="1" dirty="0"/>
              <a:t>This entire</a:t>
            </a:r>
            <a:r>
              <a:rPr lang="en-US" b="1" baseline="0" dirty="0"/>
              <a:t> deck is considered comprehensive</a:t>
            </a:r>
            <a:endParaRPr lang="en-US" b="1" dirty="0"/>
          </a:p>
          <a:p>
            <a:r>
              <a:rPr lang="en-US" b="1" dirty="0"/>
              <a:t>Some awareness</a:t>
            </a:r>
            <a:r>
              <a:rPr lang="en-US" b="1" baseline="0" dirty="0"/>
              <a:t> is needed for Counselors to identify when a taxpayer has an HSA </a:t>
            </a:r>
          </a:p>
          <a:p>
            <a:r>
              <a:rPr lang="en-US" b="1" baseline="0" dirty="0"/>
              <a:t>Encourage volunteers to read Pub 4942 and use this lesson to highlight important points</a:t>
            </a:r>
            <a:endParaRPr lang="en-US" b="1"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1</a:t>
            </a:fld>
            <a:endParaRPr lang="en-US" dirty="0"/>
          </a:p>
        </p:txBody>
      </p:sp>
    </p:spTree>
    <p:extLst>
      <p:ext uri="{BB962C8B-B14F-4D97-AF65-F5344CB8AC3E}">
        <p14:creationId xmlns:p14="http://schemas.microsoft.com/office/powerpoint/2010/main" val="3361371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pPr marL="178514" indent="-178514" defTabSz="476037">
              <a:spcBef>
                <a:spcPts val="312"/>
              </a:spcBef>
              <a:defRPr/>
            </a:pPr>
            <a:r>
              <a:rPr lang="en-US" altLang="en-US" b="1" dirty="0"/>
              <a:t>Special rules</a:t>
            </a:r>
            <a:r>
              <a:rPr lang="en-US" altLang="en-US" b="1" baseline="0" dirty="0"/>
              <a:t> apply for the year the HSA is set up.</a:t>
            </a:r>
            <a:endParaRPr lang="en-US" altLang="en-US" b="1" dirty="0"/>
          </a:p>
          <a:p>
            <a:endParaRPr lang="en-US" dirty="0"/>
          </a:p>
        </p:txBody>
      </p:sp>
      <p:sp>
        <p:nvSpPr>
          <p:cNvPr id="4" name="Slide Number Placeholder 3"/>
          <p:cNvSpPr>
            <a:spLocks noGrp="1"/>
          </p:cNvSpPr>
          <p:nvPr>
            <p:ph type="sldNum" idx="10"/>
          </p:nvPr>
        </p:nvSpPr>
        <p:spPr>
          <a:xfrm>
            <a:off x="3884613" y="8685213"/>
            <a:ext cx="2971800" cy="458787"/>
          </a:xfrm>
          <a:prstGeom prst="rect">
            <a:avLst/>
          </a:prstGeom>
        </p:spPr>
        <p:txBody>
          <a:bodyPr/>
          <a:lstStyle/>
          <a:p>
            <a:pPr>
              <a:defRPr/>
            </a:pPr>
            <a:fld id="{ACF07F8E-1CD9-4420-A0F6-18114577D57D}" type="slidenum">
              <a:rPr lang="en-GB" altLang="en-US" smtClean="0"/>
              <a:pPr>
                <a:defRPr/>
              </a:pPr>
              <a:t>10</a:t>
            </a:fld>
            <a:endParaRPr lang="en-GB" altLang="en-US" dirty="0"/>
          </a:p>
        </p:txBody>
      </p:sp>
    </p:spTree>
    <p:extLst>
      <p:ext uri="{BB962C8B-B14F-4D97-AF65-F5344CB8AC3E}">
        <p14:creationId xmlns:p14="http://schemas.microsoft.com/office/powerpoint/2010/main" val="176110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FB17A717-4004-4730-8FEC-7C0533E4646C}" type="slidenum">
              <a:rPr lang="en-US" smtClean="0"/>
              <a:t>11</a:t>
            </a:fld>
            <a:endParaRPr lang="en-US"/>
          </a:p>
        </p:txBody>
      </p:sp>
    </p:spTree>
    <p:extLst>
      <p:ext uri="{BB962C8B-B14F-4D97-AF65-F5344CB8AC3E}">
        <p14:creationId xmlns:p14="http://schemas.microsoft.com/office/powerpoint/2010/main" val="2940759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r>
              <a:rPr lang="en-US" dirty="0"/>
              <a:t>$900 reported on W-2 already excluded</a:t>
            </a:r>
            <a:r>
              <a:rPr lang="en-US" baseline="0" dirty="0"/>
              <a:t> from box 1 (taxable wages)</a:t>
            </a:r>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12</a:t>
            </a:fld>
            <a:endParaRPr lang="en-US" dirty="0"/>
          </a:p>
        </p:txBody>
      </p:sp>
    </p:spTree>
    <p:extLst>
      <p:ext uri="{BB962C8B-B14F-4D97-AF65-F5344CB8AC3E}">
        <p14:creationId xmlns:p14="http://schemas.microsoft.com/office/powerpoint/2010/main" val="38375524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r>
              <a:rPr lang="en-US" b="1" dirty="0"/>
              <a:t>I</a:t>
            </a:r>
            <a:r>
              <a:rPr lang="en-US" b="1" baseline="0" dirty="0"/>
              <a:t>f HSA eligible December 1, 2019, eligible to contribute maximum $3,500 self or $7,000 family regardless of other months eligibility. </a:t>
            </a:r>
          </a:p>
          <a:p>
            <a:r>
              <a:rPr lang="en-US" b="1" baseline="0" dirty="0"/>
              <a:t>Limitation chart and worksheet located in form 8889 instructions</a:t>
            </a:r>
            <a:endParaRPr lang="en-US" b="1"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13</a:t>
            </a:fld>
            <a:endParaRPr lang="en-US" dirty="0"/>
          </a:p>
        </p:txBody>
      </p:sp>
    </p:spTree>
    <p:extLst>
      <p:ext uri="{BB962C8B-B14F-4D97-AF65-F5344CB8AC3E}">
        <p14:creationId xmlns:p14="http://schemas.microsoft.com/office/powerpoint/2010/main" val="15751253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FB17A717-4004-4730-8FEC-7C0533E4646C}" type="slidenum">
              <a:rPr lang="en-US" smtClean="0"/>
              <a:t>14</a:t>
            </a:fld>
            <a:endParaRPr lang="en-US"/>
          </a:p>
        </p:txBody>
      </p:sp>
    </p:spTree>
    <p:extLst>
      <p:ext uri="{BB962C8B-B14F-4D97-AF65-F5344CB8AC3E}">
        <p14:creationId xmlns:p14="http://schemas.microsoft.com/office/powerpoint/2010/main" val="77341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FB17A717-4004-4730-8FEC-7C0533E4646C}" type="slidenum">
              <a:rPr lang="en-US" smtClean="0"/>
              <a:t>15</a:t>
            </a:fld>
            <a:endParaRPr lang="en-US"/>
          </a:p>
        </p:txBody>
      </p:sp>
    </p:spTree>
    <p:extLst>
      <p:ext uri="{BB962C8B-B14F-4D97-AF65-F5344CB8AC3E}">
        <p14:creationId xmlns:p14="http://schemas.microsoft.com/office/powerpoint/2010/main" val="255511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r>
              <a:rPr lang="en-US" b="1" dirty="0"/>
              <a:t>Deduction is limited to greater</a:t>
            </a:r>
            <a:r>
              <a:rPr lang="en-US" b="1" baseline="0" dirty="0"/>
              <a:t> of $0 – Maximum contribution based on last-month of tax year OR $2,333 - limitation worksheet</a:t>
            </a:r>
            <a:endParaRPr lang="en-US" b="1"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16</a:t>
            </a:fld>
            <a:endParaRPr lang="en-US" dirty="0"/>
          </a:p>
        </p:txBody>
      </p:sp>
    </p:spTree>
    <p:extLst>
      <p:ext uri="{BB962C8B-B14F-4D97-AF65-F5344CB8AC3E}">
        <p14:creationId xmlns:p14="http://schemas.microsoft.com/office/powerpoint/2010/main" val="33686810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FB17A717-4004-4730-8FEC-7C0533E4646C}" type="slidenum">
              <a:rPr lang="en-US" smtClean="0"/>
              <a:t>17</a:t>
            </a:fld>
            <a:endParaRPr lang="en-US"/>
          </a:p>
        </p:txBody>
      </p:sp>
    </p:spTree>
    <p:extLst>
      <p:ext uri="{BB962C8B-B14F-4D97-AF65-F5344CB8AC3E}">
        <p14:creationId xmlns:p14="http://schemas.microsoft.com/office/powerpoint/2010/main" val="18307163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FB17A717-4004-4730-8FEC-7C0533E4646C}" type="slidenum">
              <a:rPr lang="en-US" smtClean="0"/>
              <a:t>18</a:t>
            </a:fld>
            <a:endParaRPr lang="en-US"/>
          </a:p>
        </p:txBody>
      </p:sp>
    </p:spTree>
    <p:extLst>
      <p:ext uri="{BB962C8B-B14F-4D97-AF65-F5344CB8AC3E}">
        <p14:creationId xmlns:p14="http://schemas.microsoft.com/office/powerpoint/2010/main" val="10507110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19</a:t>
            </a:fld>
            <a:endParaRPr lang="en-US" dirty="0"/>
          </a:p>
        </p:txBody>
      </p:sp>
    </p:spTree>
    <p:extLst>
      <p:ext uri="{BB962C8B-B14F-4D97-AF65-F5344CB8AC3E}">
        <p14:creationId xmlns:p14="http://schemas.microsoft.com/office/powerpoint/2010/main" val="3623881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FB17A717-4004-4730-8FEC-7C0533E4646C}" type="slidenum">
              <a:rPr lang="en-US" smtClean="0"/>
              <a:t>2</a:t>
            </a:fld>
            <a:endParaRPr lang="en-US"/>
          </a:p>
        </p:txBody>
      </p:sp>
    </p:spTree>
    <p:extLst>
      <p:ext uri="{BB962C8B-B14F-4D97-AF65-F5344CB8AC3E}">
        <p14:creationId xmlns:p14="http://schemas.microsoft.com/office/powerpoint/2010/main" val="36991063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Rules</a:t>
            </a:r>
            <a:r>
              <a:rPr lang="en-US" b="1" baseline="0" dirty="0"/>
              <a:t> for married couple apply only if both are eligible individuals</a:t>
            </a:r>
            <a:endParaRPr lang="en-US" b="1" dirty="0"/>
          </a:p>
          <a:p>
            <a:r>
              <a:rPr lang="en-US" b="1" dirty="0"/>
              <a:t>Spouses can</a:t>
            </a:r>
            <a:r>
              <a:rPr lang="en-US" b="1" baseline="0" dirty="0"/>
              <a:t> split the allowable family amount ($7,000) as they agree. If don’t agree, then evenly.</a:t>
            </a:r>
          </a:p>
          <a:p>
            <a:r>
              <a:rPr lang="en-US" b="1" baseline="0" dirty="0"/>
              <a:t>The additional $1,000 must be to the HSA of the person who is 55 or older</a:t>
            </a:r>
            <a:endParaRPr lang="en-US" b="1"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20</a:t>
            </a:fld>
            <a:endParaRPr lang="en-US" dirty="0"/>
          </a:p>
        </p:txBody>
      </p:sp>
    </p:spTree>
    <p:extLst>
      <p:ext uri="{BB962C8B-B14F-4D97-AF65-F5344CB8AC3E}">
        <p14:creationId xmlns:p14="http://schemas.microsoft.com/office/powerpoint/2010/main" val="4957671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‘How to enter</a:t>
            </a:r>
            <a:r>
              <a:rPr lang="en-US" b="1" baseline="0" dirty="0"/>
              <a:t> into </a:t>
            </a:r>
            <a:r>
              <a:rPr lang="en-US" b="1" baseline="0" dirty="0" err="1"/>
              <a:t>TaxSlayer</a:t>
            </a:r>
            <a:r>
              <a:rPr lang="en-US" b="1" baseline="0" dirty="0"/>
              <a:t>’ slides to follow</a:t>
            </a:r>
          </a:p>
          <a:p>
            <a:r>
              <a:rPr lang="en-US" b="1" baseline="0" dirty="0"/>
              <a:t>Pub 4012 Tab E Chart #4 </a:t>
            </a:r>
            <a:endParaRPr lang="en-US" b="1"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21</a:t>
            </a:fld>
            <a:endParaRPr lang="en-US" dirty="0"/>
          </a:p>
        </p:txBody>
      </p:sp>
    </p:spTree>
    <p:extLst>
      <p:ext uri="{BB962C8B-B14F-4D97-AF65-F5344CB8AC3E}">
        <p14:creationId xmlns:p14="http://schemas.microsoft.com/office/powerpoint/2010/main" val="41826600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r>
              <a:rPr lang="en-US" b="1" dirty="0"/>
              <a:t>Due date</a:t>
            </a:r>
            <a:r>
              <a:rPr lang="en-US" b="1" baseline="0" dirty="0"/>
              <a:t> of return includes extensions</a:t>
            </a:r>
            <a:endParaRPr lang="en-US" b="1"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22</a:t>
            </a:fld>
            <a:endParaRPr lang="en-US" dirty="0"/>
          </a:p>
        </p:txBody>
      </p:sp>
    </p:spTree>
    <p:extLst>
      <p:ext uri="{BB962C8B-B14F-4D97-AF65-F5344CB8AC3E}">
        <p14:creationId xmlns:p14="http://schemas.microsoft.com/office/powerpoint/2010/main" val="39428681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23</a:t>
            </a:fld>
            <a:endParaRPr lang="en-US" dirty="0"/>
          </a:p>
        </p:txBody>
      </p:sp>
    </p:spTree>
    <p:extLst>
      <p:ext uri="{BB962C8B-B14F-4D97-AF65-F5344CB8AC3E}">
        <p14:creationId xmlns:p14="http://schemas.microsoft.com/office/powerpoint/2010/main" val="4644350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HSA contribution</a:t>
            </a:r>
            <a:r>
              <a:rPr lang="en-US" b="1" baseline="0" dirty="0"/>
              <a:t> Apr deadline</a:t>
            </a:r>
            <a:endParaRPr lang="en-US" b="1"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24</a:t>
            </a:fld>
            <a:endParaRPr lang="en-US" dirty="0"/>
          </a:p>
        </p:txBody>
      </p:sp>
    </p:spTree>
    <p:extLst>
      <p:ext uri="{BB962C8B-B14F-4D97-AF65-F5344CB8AC3E}">
        <p14:creationId xmlns:p14="http://schemas.microsoft.com/office/powerpoint/2010/main" val="3858667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Funds can stay in HSA</a:t>
            </a:r>
            <a:r>
              <a:rPr lang="en-US" b="1" baseline="0" dirty="0"/>
              <a:t> for years</a:t>
            </a:r>
          </a:p>
          <a:p>
            <a:r>
              <a:rPr lang="en-US" b="1" baseline="0" dirty="0"/>
              <a:t>Tax Benefit Rule: See slide deck 13 Income – State Tax Refund</a:t>
            </a:r>
            <a:endParaRPr lang="en-US" b="1" dirty="0"/>
          </a:p>
        </p:txBody>
      </p:sp>
      <p:sp>
        <p:nvSpPr>
          <p:cNvPr id="4" name="Slide Number Placeholder 3"/>
          <p:cNvSpPr>
            <a:spLocks noGrp="1"/>
          </p:cNvSpPr>
          <p:nvPr>
            <p:ph type="sldNum" idx="10"/>
          </p:nvPr>
        </p:nvSpPr>
        <p:spPr>
          <a:xfrm>
            <a:off x="3884613" y="8685213"/>
            <a:ext cx="2971800" cy="458787"/>
          </a:xfrm>
          <a:prstGeom prst="rect">
            <a:avLst/>
          </a:prstGeom>
        </p:spPr>
        <p:txBody>
          <a:bodyPr/>
          <a:lstStyle/>
          <a:p>
            <a:pPr>
              <a:defRPr/>
            </a:pPr>
            <a:fld id="{ACF07F8E-1CD9-4420-A0F6-18114577D57D}" type="slidenum">
              <a:rPr lang="en-GB" altLang="en-US" smtClean="0"/>
              <a:pPr>
                <a:defRPr/>
              </a:pPr>
              <a:t>25</a:t>
            </a:fld>
            <a:endParaRPr lang="en-GB" altLang="en-US" dirty="0"/>
          </a:p>
        </p:txBody>
      </p:sp>
    </p:spTree>
    <p:extLst>
      <p:ext uri="{BB962C8B-B14F-4D97-AF65-F5344CB8AC3E}">
        <p14:creationId xmlns:p14="http://schemas.microsoft.com/office/powerpoint/2010/main" val="6030135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Out of Scope: Deemed distributions from an HSA due to prohibited transactions, such as using an HSA as a security for a loan</a:t>
            </a:r>
          </a:p>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26</a:t>
            </a:fld>
            <a:endParaRPr lang="en-US" dirty="0"/>
          </a:p>
        </p:txBody>
      </p:sp>
    </p:spTree>
    <p:extLst>
      <p:ext uri="{BB962C8B-B14F-4D97-AF65-F5344CB8AC3E}">
        <p14:creationId xmlns:p14="http://schemas.microsoft.com/office/powerpoint/2010/main" val="31411147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sz="1200" b="1" kern="1200" dirty="0">
                <a:solidFill>
                  <a:schemeClr val="tx1"/>
                </a:solidFill>
                <a:effectLst/>
                <a:latin typeface="+mn-lt"/>
                <a:ea typeface="+mn-ea"/>
                <a:cs typeface="+mn-cs"/>
              </a:rPr>
              <a:t>Example</a:t>
            </a:r>
          </a:p>
          <a:p>
            <a:pPr lvl="1"/>
            <a:r>
              <a:rPr lang="en-US" sz="1200" b="1" kern="1200" dirty="0">
                <a:solidFill>
                  <a:schemeClr val="tx1"/>
                </a:solidFill>
                <a:effectLst/>
                <a:latin typeface="+mn-lt"/>
                <a:ea typeface="+mn-ea"/>
                <a:cs typeface="+mn-cs"/>
              </a:rPr>
              <a:t>Laura established an HSA in July. She incurred medical expenses in May and wants to pay those from her HSA. The expenses incurred in May before she established her HSA are not qualified medical expenses for purposes of her HSA.</a:t>
            </a:r>
          </a:p>
          <a:p>
            <a:r>
              <a:rPr lang="en-US" sz="1200" b="1" kern="1200" dirty="0">
                <a:solidFill>
                  <a:schemeClr val="tx1"/>
                </a:solidFill>
                <a:effectLst/>
                <a:latin typeface="+mn-lt"/>
                <a:ea typeface="+mn-ea"/>
                <a:cs typeface="+mn-cs"/>
              </a:rPr>
              <a:t>Example</a:t>
            </a:r>
          </a:p>
          <a:p>
            <a:pPr lvl="1"/>
            <a:r>
              <a:rPr lang="en-US" sz="1200" b="1" kern="1200" dirty="0">
                <a:solidFill>
                  <a:schemeClr val="tx1"/>
                </a:solidFill>
                <a:effectLst/>
                <a:latin typeface="+mn-lt"/>
                <a:ea typeface="+mn-ea"/>
                <a:cs typeface="+mn-cs"/>
              </a:rPr>
              <a:t>Vikki’s doctor suggested she take some exercise classes. Vikki signed up for yoga, swimming classes, and a health club. Since these are for general health improvement, they cannot be considered as qualified medical expenses.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TIP:</a:t>
            </a:r>
            <a:r>
              <a:rPr lang="en-US" sz="1200" b="1" kern="1200" baseline="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Preventive services, not reimbursed by the HDHP, can be paid from an HSA.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April 15 is a set</a:t>
            </a:r>
            <a:r>
              <a:rPr lang="en-US" sz="1200" b="1" kern="1200" baseline="0" dirty="0">
                <a:solidFill>
                  <a:schemeClr val="tx1"/>
                </a:solidFill>
                <a:effectLst/>
                <a:latin typeface="+mn-lt"/>
                <a:ea typeface="+mn-ea"/>
                <a:cs typeface="+mn-cs"/>
              </a:rPr>
              <a:t> date. It is not the due date of the return.</a:t>
            </a:r>
            <a:endParaRPr lang="en-US" sz="1200" b="1"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27</a:t>
            </a:fld>
            <a:endParaRPr lang="en-US" dirty="0"/>
          </a:p>
        </p:txBody>
      </p:sp>
    </p:spTree>
    <p:extLst>
      <p:ext uri="{BB962C8B-B14F-4D97-AF65-F5344CB8AC3E}">
        <p14:creationId xmlns:p14="http://schemas.microsoft.com/office/powerpoint/2010/main" val="31783766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28</a:t>
            </a:fld>
            <a:endParaRPr lang="en-US" dirty="0"/>
          </a:p>
        </p:txBody>
      </p:sp>
    </p:spTree>
    <p:extLst>
      <p:ext uri="{BB962C8B-B14F-4D97-AF65-F5344CB8AC3E}">
        <p14:creationId xmlns:p14="http://schemas.microsoft.com/office/powerpoint/2010/main" val="8904012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See Publication 502, Medical and Dental Expenses, for more information </a:t>
            </a:r>
          </a:p>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29</a:t>
            </a:fld>
            <a:endParaRPr lang="en-US" dirty="0"/>
          </a:p>
        </p:txBody>
      </p:sp>
    </p:spTree>
    <p:extLst>
      <p:ext uri="{BB962C8B-B14F-4D97-AF65-F5344CB8AC3E}">
        <p14:creationId xmlns:p14="http://schemas.microsoft.com/office/powerpoint/2010/main" val="1198021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HSA</a:t>
            </a:r>
            <a:r>
              <a:rPr lang="en-US" b="1" baseline="0" dirty="0"/>
              <a:t> certification required</a:t>
            </a:r>
          </a:p>
          <a:p>
            <a:pPr marL="178514" indent="-178514" defTabSz="476037">
              <a:spcBef>
                <a:spcPts val="312"/>
              </a:spcBef>
              <a:defRPr/>
            </a:pPr>
            <a:r>
              <a:rPr lang="en-US" altLang="en-US" b="1" dirty="0"/>
              <a:t>Course and test are in Pub 4942</a:t>
            </a:r>
            <a:endParaRPr lang="en-US" b="1" baseline="0"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3</a:t>
            </a:fld>
            <a:endParaRPr lang="en-US" dirty="0"/>
          </a:p>
        </p:txBody>
      </p:sp>
    </p:spTree>
    <p:extLst>
      <p:ext uri="{BB962C8B-B14F-4D97-AF65-F5344CB8AC3E}">
        <p14:creationId xmlns:p14="http://schemas.microsoft.com/office/powerpoint/2010/main" val="32079887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TIP: A child of parents who are divorced, separated, or living apart for the last six months of the calendar year is treated as the dependent of both parents (for medical expenses) whether or not the custodial parent releases the claim to the child’s exemption.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TIP: Even taxpayers who have a self-only HDHP may use the money in their HSA to pay the unreimbursed medical expenses for their spouse or other family members (as described previously).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30</a:t>
            </a:fld>
            <a:endParaRPr lang="en-US" dirty="0"/>
          </a:p>
        </p:txBody>
      </p:sp>
    </p:spTree>
    <p:extLst>
      <p:ext uri="{BB962C8B-B14F-4D97-AF65-F5344CB8AC3E}">
        <p14:creationId xmlns:p14="http://schemas.microsoft.com/office/powerpoint/2010/main" val="3832283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31</a:t>
            </a:fld>
            <a:endParaRPr lang="en-US" dirty="0"/>
          </a:p>
        </p:txBody>
      </p:sp>
    </p:spTree>
    <p:extLst>
      <p:ext uri="{BB962C8B-B14F-4D97-AF65-F5344CB8AC3E}">
        <p14:creationId xmlns:p14="http://schemas.microsoft.com/office/powerpoint/2010/main" val="39839153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Taxpayers who have taken HSA distributions will receive Form 1099-SA from their HSA trustee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For recordkeeping requirements on HSA distributions see Publication 969</a:t>
            </a:r>
          </a:p>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32</a:t>
            </a:fld>
            <a:endParaRPr lang="en-US" dirty="0"/>
          </a:p>
        </p:txBody>
      </p:sp>
    </p:spTree>
    <p:extLst>
      <p:ext uri="{BB962C8B-B14F-4D97-AF65-F5344CB8AC3E}">
        <p14:creationId xmlns:p14="http://schemas.microsoft.com/office/powerpoint/2010/main" val="21392126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Instructions: Box 3. These codes identify the distribution you received: 1—Normal distribution; 2—Excess contributions; 3—Disability; 4—Death distribution other than code 6; 5—Prohibited transaction; 6—Death distribution after year of death to a nonspouse beneficiary</a:t>
            </a:r>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33</a:t>
            </a:fld>
            <a:endParaRPr lang="en-US" dirty="0"/>
          </a:p>
        </p:txBody>
      </p:sp>
    </p:spTree>
    <p:extLst>
      <p:ext uri="{BB962C8B-B14F-4D97-AF65-F5344CB8AC3E}">
        <p14:creationId xmlns:p14="http://schemas.microsoft.com/office/powerpoint/2010/main" val="5474386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TIP: </a:t>
            </a:r>
            <a:r>
              <a:rPr lang="en-US" sz="1200" b="1" kern="1200" dirty="0">
                <a:solidFill>
                  <a:schemeClr val="tx1"/>
                </a:solidFill>
                <a:effectLst/>
                <a:latin typeface="+mn-lt"/>
                <a:ea typeface="+mn-ea"/>
                <a:cs typeface="+mn-cs"/>
              </a:rPr>
              <a:t>Form 5498-SA is issued by the HSA Trustee showing the amount of HSA contributions.</a:t>
            </a:r>
          </a:p>
          <a:p>
            <a:r>
              <a:rPr lang="en-US" sz="1200" b="1" kern="1200" dirty="0">
                <a:solidFill>
                  <a:schemeClr val="tx1"/>
                </a:solidFill>
                <a:effectLst/>
                <a:latin typeface="+mn-lt"/>
                <a:ea typeface="+mn-ea"/>
                <a:cs typeface="+mn-cs"/>
              </a:rPr>
              <a:t>Caution: Taxpayers may not receive Form 5498-SA before the filing deadline, but they should have the information regarding contributions to their HSA.</a:t>
            </a:r>
          </a:p>
          <a:p>
            <a:r>
              <a:rPr lang="en-US" sz="1200" b="1" kern="1200" dirty="0">
                <a:solidFill>
                  <a:schemeClr val="tx1"/>
                </a:solidFill>
                <a:effectLst/>
                <a:latin typeface="+mn-lt"/>
                <a:ea typeface="+mn-ea"/>
                <a:cs typeface="+mn-cs"/>
              </a:rPr>
              <a:t>Form generally received</a:t>
            </a:r>
            <a:r>
              <a:rPr lang="en-US" sz="1200" b="1" kern="1200" baseline="0" dirty="0">
                <a:solidFill>
                  <a:schemeClr val="tx1"/>
                </a:solidFill>
                <a:effectLst/>
                <a:latin typeface="+mn-lt"/>
                <a:ea typeface="+mn-ea"/>
                <a:cs typeface="+mn-cs"/>
              </a:rPr>
              <a:t> in May</a:t>
            </a:r>
            <a:endParaRPr lang="en-US" b="1"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34</a:t>
            </a:fld>
            <a:endParaRPr lang="en-US" dirty="0"/>
          </a:p>
        </p:txBody>
      </p:sp>
    </p:spTree>
    <p:extLst>
      <p:ext uri="{BB962C8B-B14F-4D97-AF65-F5344CB8AC3E}">
        <p14:creationId xmlns:p14="http://schemas.microsoft.com/office/powerpoint/2010/main" val="23323608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pPr marL="178514" indent="-178514" defTabSz="476037">
              <a:spcBef>
                <a:spcPts val="312"/>
              </a:spcBef>
              <a:defRPr/>
            </a:pPr>
            <a:r>
              <a:rPr lang="en-US" altLang="en-US" b="1" dirty="0"/>
              <a:t>Special rules</a:t>
            </a:r>
            <a:r>
              <a:rPr lang="en-US" altLang="en-US" b="1" baseline="0" dirty="0"/>
              <a:t> apply for the year the HSA is set up.</a:t>
            </a:r>
            <a:endParaRPr lang="en-US" altLang="en-US" b="1" dirty="0"/>
          </a:p>
          <a:p>
            <a:endParaRPr lang="en-US" dirty="0"/>
          </a:p>
        </p:txBody>
      </p:sp>
      <p:sp>
        <p:nvSpPr>
          <p:cNvPr id="4" name="Slide Number Placeholder 3"/>
          <p:cNvSpPr>
            <a:spLocks noGrp="1"/>
          </p:cNvSpPr>
          <p:nvPr>
            <p:ph type="sldNum" idx="10"/>
          </p:nvPr>
        </p:nvSpPr>
        <p:spPr>
          <a:xfrm>
            <a:off x="3884613" y="8685213"/>
            <a:ext cx="2971800" cy="458787"/>
          </a:xfrm>
          <a:prstGeom prst="rect">
            <a:avLst/>
          </a:prstGeom>
        </p:spPr>
        <p:txBody>
          <a:bodyPr/>
          <a:lstStyle/>
          <a:p>
            <a:pPr>
              <a:defRPr/>
            </a:pPr>
            <a:fld id="{ACF07F8E-1CD9-4420-A0F6-18114577D57D}" type="slidenum">
              <a:rPr lang="en-GB" altLang="en-US" smtClean="0"/>
              <a:pPr>
                <a:defRPr/>
              </a:pPr>
              <a:t>35</a:t>
            </a:fld>
            <a:endParaRPr lang="en-GB" altLang="en-US" dirty="0"/>
          </a:p>
        </p:txBody>
      </p:sp>
    </p:spTree>
    <p:extLst>
      <p:ext uri="{BB962C8B-B14F-4D97-AF65-F5344CB8AC3E}">
        <p14:creationId xmlns:p14="http://schemas.microsoft.com/office/powerpoint/2010/main" val="24151838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36</a:t>
            </a:fld>
            <a:endParaRPr lang="en-US" dirty="0"/>
          </a:p>
        </p:txBody>
      </p:sp>
    </p:spTree>
    <p:extLst>
      <p:ext uri="{BB962C8B-B14F-4D97-AF65-F5344CB8AC3E}">
        <p14:creationId xmlns:p14="http://schemas.microsoft.com/office/powerpoint/2010/main" val="14574223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I</a:t>
            </a:r>
            <a:r>
              <a:rPr lang="en-US" b="1" baseline="0" dirty="0"/>
              <a:t>f one spouse has family HSA coverage, both spouses are considered to have family coverage. Enter ‘Family’ for both taxpayer and spouse for type of coverage. When both taxpayer and spouse have separate </a:t>
            </a:r>
            <a:r>
              <a:rPr lang="en-US" b="1" baseline="0" dirty="0" err="1"/>
              <a:t>HSAs</a:t>
            </a:r>
            <a:r>
              <a:rPr lang="en-US" b="1" baseline="0" dirty="0"/>
              <a:t>, check the box. You MUST complete the adjustment section when the box is checked. Checking the box takes all calculations off line 3 and 6 of form 8889.</a:t>
            </a:r>
            <a:endParaRPr lang="en-US" b="1"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37</a:t>
            </a:fld>
            <a:endParaRPr lang="en-US" dirty="0"/>
          </a:p>
        </p:txBody>
      </p:sp>
    </p:spTree>
    <p:extLst>
      <p:ext uri="{BB962C8B-B14F-4D97-AF65-F5344CB8AC3E}">
        <p14:creationId xmlns:p14="http://schemas.microsoft.com/office/powerpoint/2010/main" val="815040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pPr lvl="0"/>
            <a:r>
              <a:rPr lang="en-US" b="1" dirty="0"/>
              <a:t>Line 3: </a:t>
            </a:r>
          </a:p>
          <a:p>
            <a:pPr lvl="1"/>
            <a:r>
              <a:rPr lang="en-US" b="1" dirty="0"/>
              <a:t>Use the family coverage amount if you or your spouse had an HDHP with family coverage. Disregard any plan with self-only coverage.</a:t>
            </a:r>
          </a:p>
          <a:p>
            <a:pPr lvl="1"/>
            <a:r>
              <a:rPr lang="en-US" b="1" dirty="0"/>
              <a:t>If not full year</a:t>
            </a:r>
            <a:r>
              <a:rPr lang="en-US" b="1" baseline="0" dirty="0"/>
              <a:t> eligible and last-month rules does not apply, see Pub 4012 Tab E</a:t>
            </a:r>
            <a:endParaRPr lang="en-US" b="1" dirty="0"/>
          </a:p>
          <a:p>
            <a:pPr lvl="0"/>
            <a:r>
              <a:rPr lang="en-US" b="1" dirty="0"/>
              <a:t>Line 6: </a:t>
            </a:r>
          </a:p>
          <a:p>
            <a:pPr lvl="1"/>
            <a:r>
              <a:rPr lang="en-US" b="1" dirty="0"/>
              <a:t>Spouses who have separate </a:t>
            </a:r>
            <a:r>
              <a:rPr lang="en-US" b="1" dirty="0" err="1"/>
              <a:t>HSAs</a:t>
            </a:r>
            <a:r>
              <a:rPr lang="en-US" b="1" dirty="0"/>
              <a:t> and at least one spouse had family coverage under an HDHP at any</a:t>
            </a:r>
            <a:r>
              <a:rPr lang="en-US" b="1" baseline="0" dirty="0"/>
              <a:t> during the year, enter the contribution amount as agreed.</a:t>
            </a:r>
          </a:p>
          <a:p>
            <a:pPr lvl="0"/>
            <a:endParaRPr lang="en-US" b="1" baseline="0" dirty="0"/>
          </a:p>
          <a:p>
            <a:pPr lvl="0"/>
            <a:r>
              <a:rPr lang="en-US" b="1" baseline="0" dirty="0"/>
              <a:t>Checking the box for spouses’ separate </a:t>
            </a:r>
            <a:r>
              <a:rPr lang="en-US" b="1" baseline="0" dirty="0" err="1"/>
              <a:t>HSAs</a:t>
            </a:r>
            <a:r>
              <a:rPr lang="en-US" b="1" baseline="0" dirty="0"/>
              <a:t> takes the </a:t>
            </a:r>
            <a:r>
              <a:rPr lang="en-US" b="1" baseline="0" dirty="0" err="1"/>
              <a:t>TaxSlayer</a:t>
            </a:r>
            <a:r>
              <a:rPr lang="en-US" b="1" baseline="0" dirty="0"/>
              <a:t> calculated amounts off lines 3 and 6. Counselors must manually enter an amount on both lines of both Form 8889.</a:t>
            </a:r>
            <a:endParaRPr lang="en-US" b="1"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38</a:t>
            </a:fld>
            <a:endParaRPr lang="en-US" dirty="0"/>
          </a:p>
        </p:txBody>
      </p:sp>
    </p:spTree>
    <p:extLst>
      <p:ext uri="{BB962C8B-B14F-4D97-AF65-F5344CB8AC3E}">
        <p14:creationId xmlns:p14="http://schemas.microsoft.com/office/powerpoint/2010/main" val="13950171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r>
              <a:rPr lang="en-US" b="1" dirty="0"/>
              <a:t>1099-SA reports</a:t>
            </a:r>
            <a:r>
              <a:rPr lang="en-US" b="1" baseline="0" dirty="0"/>
              <a:t> HSA distributions.</a:t>
            </a:r>
          </a:p>
          <a:p>
            <a:r>
              <a:rPr lang="en-US" b="1" baseline="0" dirty="0"/>
              <a:t>Advise taxpayer to retain records of qualified medical expense receipts to support the HSA deduction with the tax return for the life of the return. </a:t>
            </a:r>
          </a:p>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39</a:t>
            </a:fld>
            <a:endParaRPr lang="en-US" dirty="0"/>
          </a:p>
        </p:txBody>
      </p:sp>
    </p:spTree>
    <p:extLst>
      <p:ext uri="{BB962C8B-B14F-4D97-AF65-F5344CB8AC3E}">
        <p14:creationId xmlns:p14="http://schemas.microsoft.com/office/powerpoint/2010/main" val="2003154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Employer contributions cannot be used as an adjustment to income. </a:t>
            </a:r>
          </a:p>
          <a:p>
            <a:r>
              <a:rPr lang="en-US" b="1" dirty="0"/>
              <a:t>Employer</a:t>
            </a:r>
            <a:r>
              <a:rPr lang="en-US" b="1" baseline="0" dirty="0"/>
              <a:t> contributions (W-2, box 12, code W)</a:t>
            </a:r>
            <a:r>
              <a:rPr lang="en-US" b="1" dirty="0"/>
              <a:t> includes contributions made through a Section 125 cafeteria plan. </a:t>
            </a:r>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4</a:t>
            </a:fld>
            <a:endParaRPr lang="en-US" dirty="0"/>
          </a:p>
        </p:txBody>
      </p:sp>
    </p:spTree>
    <p:extLst>
      <p:ext uri="{BB962C8B-B14F-4D97-AF65-F5344CB8AC3E}">
        <p14:creationId xmlns:p14="http://schemas.microsoft.com/office/powerpoint/2010/main" val="13103496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40</a:t>
            </a:fld>
            <a:endParaRPr lang="en-US" dirty="0"/>
          </a:p>
        </p:txBody>
      </p:sp>
    </p:spTree>
    <p:extLst>
      <p:ext uri="{BB962C8B-B14F-4D97-AF65-F5344CB8AC3E}">
        <p14:creationId xmlns:p14="http://schemas.microsoft.com/office/powerpoint/2010/main" val="126692076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41</a:t>
            </a:fld>
            <a:endParaRPr lang="en-US" dirty="0"/>
          </a:p>
        </p:txBody>
      </p:sp>
    </p:spTree>
    <p:extLst>
      <p:ext uri="{BB962C8B-B14F-4D97-AF65-F5344CB8AC3E}">
        <p14:creationId xmlns:p14="http://schemas.microsoft.com/office/powerpoint/2010/main" val="238977570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FB17A717-4004-4730-8FEC-7C0533E4646C}" type="slidenum">
              <a:rPr lang="en-US" smtClean="0"/>
              <a:t>42</a:t>
            </a:fld>
            <a:endParaRPr lang="en-US"/>
          </a:p>
        </p:txBody>
      </p:sp>
    </p:spTree>
    <p:extLst>
      <p:ext uri="{BB962C8B-B14F-4D97-AF65-F5344CB8AC3E}">
        <p14:creationId xmlns:p14="http://schemas.microsoft.com/office/powerpoint/2010/main" val="41165183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FB17A717-4004-4730-8FEC-7C0533E4646C}" type="slidenum">
              <a:rPr lang="en-US" smtClean="0"/>
              <a:t>43</a:t>
            </a:fld>
            <a:endParaRPr lang="en-US"/>
          </a:p>
        </p:txBody>
      </p:sp>
    </p:spTree>
    <p:extLst>
      <p:ext uri="{BB962C8B-B14F-4D97-AF65-F5344CB8AC3E}">
        <p14:creationId xmlns:p14="http://schemas.microsoft.com/office/powerpoint/2010/main" val="916412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HSA stays with taxpayers even if they change employers or leave the work force.</a:t>
            </a:r>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5</a:t>
            </a:fld>
            <a:endParaRPr lang="en-US" dirty="0"/>
          </a:p>
        </p:txBody>
      </p:sp>
    </p:spTree>
    <p:extLst>
      <p:ext uri="{BB962C8B-B14F-4D97-AF65-F5344CB8AC3E}">
        <p14:creationId xmlns:p14="http://schemas.microsoft.com/office/powerpoint/2010/main" val="1505964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baseline="0" dirty="0"/>
              <a:t>Exceptions to other health coverage:</a:t>
            </a:r>
          </a:p>
          <a:p>
            <a:pPr lvl="1"/>
            <a:r>
              <a:rPr lang="en-US" b="1" baseline="0" dirty="0"/>
              <a:t>Workers comp</a:t>
            </a:r>
          </a:p>
          <a:p>
            <a:pPr lvl="1"/>
            <a:r>
              <a:rPr lang="en-US" b="1" baseline="0" dirty="0"/>
              <a:t>Coverage re tort or use of property liabilities</a:t>
            </a:r>
          </a:p>
          <a:p>
            <a:pPr lvl="1"/>
            <a:r>
              <a:rPr lang="en-US" b="1" baseline="0" dirty="0"/>
              <a:t>Specific disease / illness policies</a:t>
            </a:r>
          </a:p>
          <a:p>
            <a:pPr lvl="1"/>
            <a:r>
              <a:rPr lang="en-US" b="1" baseline="0" dirty="0"/>
              <a:t>Fixed per-period hospitalization coverage</a:t>
            </a:r>
          </a:p>
          <a:p>
            <a:pPr lvl="1"/>
            <a:r>
              <a:rPr lang="en-US" b="1" baseline="0" dirty="0"/>
              <a:t>Accident coverage</a:t>
            </a:r>
          </a:p>
          <a:p>
            <a:pPr lvl="1"/>
            <a:r>
              <a:rPr lang="en-US" b="1" baseline="0" dirty="0"/>
              <a:t>Disability</a:t>
            </a:r>
          </a:p>
          <a:p>
            <a:pPr lvl="1"/>
            <a:r>
              <a:rPr lang="en-US" b="1" baseline="0" dirty="0"/>
              <a:t>Dental or vision</a:t>
            </a:r>
          </a:p>
          <a:p>
            <a:pPr lvl="1"/>
            <a:r>
              <a:rPr lang="en-US" b="1" baseline="0" dirty="0"/>
              <a:t>Long-term care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baseline="0" dirty="0"/>
              <a:t>Re prescriptions – see pub 969</a:t>
            </a:r>
            <a:endParaRPr lang="en-US" b="1" dirty="0"/>
          </a:p>
          <a:p>
            <a:endParaRPr lang="en-US" b="1" dirty="0"/>
          </a:p>
        </p:txBody>
      </p:sp>
      <p:sp>
        <p:nvSpPr>
          <p:cNvPr id="4" name="Slide Number Placeholder 3"/>
          <p:cNvSpPr>
            <a:spLocks noGrp="1"/>
          </p:cNvSpPr>
          <p:nvPr>
            <p:ph type="sldNum" idx="10"/>
          </p:nvPr>
        </p:nvSpPr>
        <p:spPr>
          <a:xfrm>
            <a:off x="3884613" y="8685213"/>
            <a:ext cx="2971800" cy="458787"/>
          </a:xfrm>
          <a:prstGeom prst="rect">
            <a:avLst/>
          </a:prstGeom>
        </p:spPr>
        <p:txBody>
          <a:bodyPr/>
          <a:lstStyle/>
          <a:p>
            <a:pPr>
              <a:defRPr/>
            </a:pPr>
            <a:fld id="{ACF07F8E-1CD9-4420-A0F6-18114577D57D}" type="slidenum">
              <a:rPr lang="en-GB" altLang="en-US" smtClean="0"/>
              <a:pPr>
                <a:defRPr/>
              </a:pPr>
              <a:t>6</a:t>
            </a:fld>
            <a:endParaRPr lang="en-GB" altLang="en-US" dirty="0"/>
          </a:p>
        </p:txBody>
      </p:sp>
    </p:spTree>
    <p:extLst>
      <p:ext uri="{BB962C8B-B14F-4D97-AF65-F5344CB8AC3E}">
        <p14:creationId xmlns:p14="http://schemas.microsoft.com/office/powerpoint/2010/main" val="1956532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4" name="Slide Number Placeholder 3"/>
          <p:cNvSpPr>
            <a:spLocks noGrp="1"/>
          </p:cNvSpPr>
          <p:nvPr>
            <p:ph type="sldNum" idx="10"/>
          </p:nvPr>
        </p:nvSpPr>
        <p:spPr>
          <a:xfrm>
            <a:off x="3884613" y="8685213"/>
            <a:ext cx="2971800" cy="458787"/>
          </a:xfrm>
          <a:prstGeom prst="rect">
            <a:avLst/>
          </a:prstGeom>
        </p:spPr>
        <p:txBody>
          <a:bodyPr/>
          <a:lstStyle/>
          <a:p>
            <a:pPr>
              <a:defRPr/>
            </a:pPr>
            <a:fld id="{ACF07F8E-1CD9-4420-A0F6-18114577D57D}" type="slidenum">
              <a:rPr lang="en-GB" altLang="en-US" smtClean="0"/>
              <a:pPr>
                <a:defRPr/>
              </a:pPr>
              <a:t>7</a:t>
            </a:fld>
            <a:endParaRPr lang="en-GB" altLang="en-US" dirty="0"/>
          </a:p>
        </p:txBody>
      </p:sp>
    </p:spTree>
    <p:extLst>
      <p:ext uri="{BB962C8B-B14F-4D97-AF65-F5344CB8AC3E}">
        <p14:creationId xmlns:p14="http://schemas.microsoft.com/office/powerpoint/2010/main" val="377834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For example, grandparent may contribute</a:t>
            </a:r>
            <a:r>
              <a:rPr lang="en-US" b="1" baseline="0" dirty="0"/>
              <a:t> to parent’s HSA; parent determines deduction</a:t>
            </a:r>
            <a:endParaRPr lang="en-US" b="1"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CBA5771-2218-4852-902E-77BB0D4D2819}" type="slidenum">
              <a:rPr lang="en-US" smtClean="0"/>
              <a:pPr/>
              <a:t>8</a:t>
            </a:fld>
            <a:endParaRPr lang="en-US" dirty="0"/>
          </a:p>
        </p:txBody>
      </p:sp>
    </p:spTree>
    <p:extLst>
      <p:ext uri="{BB962C8B-B14F-4D97-AF65-F5344CB8AC3E}">
        <p14:creationId xmlns:p14="http://schemas.microsoft.com/office/powerpoint/2010/main" val="2623912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FB17A717-4004-4730-8FEC-7C0533E4646C}" type="slidenum">
              <a:rPr lang="en-US" smtClean="0"/>
              <a:t>9</a:t>
            </a:fld>
            <a:endParaRPr lang="en-US"/>
          </a:p>
        </p:txBody>
      </p:sp>
    </p:spTree>
    <p:extLst>
      <p:ext uri="{BB962C8B-B14F-4D97-AF65-F5344CB8AC3E}">
        <p14:creationId xmlns:p14="http://schemas.microsoft.com/office/powerpoint/2010/main" val="1033803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9144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7" name="Rectangle 6"/>
          <p:cNvSpPr/>
          <p:nvPr/>
        </p:nvSpPr>
        <p:spPr>
          <a:xfrm>
            <a:off x="2" y="1218977"/>
            <a:ext cx="6599583"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3" name="Subtitle 2"/>
          <p:cNvSpPr>
            <a:spLocks noGrp="1"/>
          </p:cNvSpPr>
          <p:nvPr>
            <p:ph type="subTitle" idx="1"/>
          </p:nvPr>
        </p:nvSpPr>
        <p:spPr>
          <a:xfrm>
            <a:off x="687377" y="3697342"/>
            <a:ext cx="5224830" cy="1112839"/>
          </a:xfrm>
          <a:prstGeom prst="rect">
            <a:avLst/>
          </a:prstGeom>
        </p:spPr>
        <p:txBody>
          <a:bodyPr anchor="ctr">
            <a:noAutofit/>
          </a:bodyPr>
          <a:lstStyle>
            <a:lvl1pPr marL="0" indent="0" algn="ctr">
              <a:spcBef>
                <a:spcPts val="0"/>
              </a:spcBef>
              <a:buNone/>
              <a:defRPr sz="1800">
                <a:solidFill>
                  <a:schemeClr val="bg1"/>
                </a:solidFill>
              </a:defRPr>
            </a:lvl1pPr>
            <a:lvl2pPr marL="257169" indent="0" algn="ctr">
              <a:buNone/>
              <a:defRPr>
                <a:solidFill>
                  <a:schemeClr val="tx1">
                    <a:tint val="75000"/>
                  </a:schemeClr>
                </a:solidFill>
              </a:defRPr>
            </a:lvl2pPr>
            <a:lvl3pPr marL="514338" indent="0" algn="ctr">
              <a:buNone/>
              <a:defRPr>
                <a:solidFill>
                  <a:schemeClr val="tx1">
                    <a:tint val="75000"/>
                  </a:schemeClr>
                </a:solidFill>
              </a:defRPr>
            </a:lvl3pPr>
            <a:lvl4pPr marL="771506" indent="0" algn="ctr">
              <a:buNone/>
              <a:defRPr>
                <a:solidFill>
                  <a:schemeClr val="tx1">
                    <a:tint val="75000"/>
                  </a:schemeClr>
                </a:solidFill>
              </a:defRPr>
            </a:lvl4pPr>
            <a:lvl5pPr marL="1028675" indent="0" algn="ctr">
              <a:buNone/>
              <a:defRPr>
                <a:solidFill>
                  <a:schemeClr val="tx1">
                    <a:tint val="75000"/>
                  </a:schemeClr>
                </a:solidFill>
              </a:defRPr>
            </a:lvl5pPr>
            <a:lvl6pPr marL="1285843" indent="0" algn="ctr">
              <a:buNone/>
              <a:defRPr>
                <a:solidFill>
                  <a:schemeClr val="tx1">
                    <a:tint val="75000"/>
                  </a:schemeClr>
                </a:solidFill>
              </a:defRPr>
            </a:lvl6pPr>
            <a:lvl7pPr marL="1543012" indent="0" algn="ctr">
              <a:buNone/>
              <a:defRPr>
                <a:solidFill>
                  <a:schemeClr val="tx1">
                    <a:tint val="75000"/>
                  </a:schemeClr>
                </a:solidFill>
              </a:defRPr>
            </a:lvl7pPr>
            <a:lvl8pPr marL="1800180" indent="0" algn="ctr">
              <a:buNone/>
              <a:defRPr>
                <a:solidFill>
                  <a:schemeClr val="tx1">
                    <a:tint val="75000"/>
                  </a:schemeClr>
                </a:solidFill>
              </a:defRPr>
            </a:lvl8pPr>
            <a:lvl9pPr marL="2057349" indent="0" algn="ctr">
              <a:buNone/>
              <a:defRPr>
                <a:solidFill>
                  <a:schemeClr val="tx1">
                    <a:tint val="75000"/>
                  </a:schemeClr>
                </a:solidFill>
              </a:defRPr>
            </a:lvl9pPr>
          </a:lstStyle>
          <a:p>
            <a:r>
              <a:rPr lang="en-US"/>
              <a:t>Click to edit Master subtitle style</a:t>
            </a:r>
            <a:endParaRPr lang="en-US" dirty="0"/>
          </a:p>
        </p:txBody>
      </p:sp>
      <p:sp>
        <p:nvSpPr>
          <p:cNvPr id="8" name="Rectangle 7"/>
          <p:cNvSpPr/>
          <p:nvPr/>
        </p:nvSpPr>
        <p:spPr>
          <a:xfrm>
            <a:off x="2" y="5056023"/>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0" name="Rectangle 9"/>
          <p:cNvSpPr/>
          <p:nvPr/>
        </p:nvSpPr>
        <p:spPr>
          <a:xfrm>
            <a:off x="2" y="5056022"/>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Title 5"/>
          <p:cNvSpPr>
            <a:spLocks noGrp="1"/>
          </p:cNvSpPr>
          <p:nvPr>
            <p:ph type="title"/>
          </p:nvPr>
        </p:nvSpPr>
        <p:spPr>
          <a:xfrm>
            <a:off x="685842" y="1875512"/>
            <a:ext cx="5227900" cy="1219200"/>
          </a:xfrm>
        </p:spPr>
        <p:txBody>
          <a:bodyPr>
            <a:noAutofit/>
          </a:bodyPr>
          <a:lstStyle>
            <a:lvl1pPr algn="ctr">
              <a:defRPr sz="2475"/>
            </a:lvl1pPr>
          </a:lstStyle>
          <a:p>
            <a:r>
              <a:rPr lang="en-US"/>
              <a:t>Click to edit Master title style</a:t>
            </a:r>
            <a:endParaRPr lang="en-US" dirty="0"/>
          </a:p>
        </p:txBody>
      </p:sp>
      <p:sp>
        <p:nvSpPr>
          <p:cNvPr id="9" name="Rectangle 8"/>
          <p:cNvSpPr/>
          <p:nvPr/>
        </p:nvSpPr>
        <p:spPr>
          <a:xfrm>
            <a:off x="1" y="5080555"/>
            <a:ext cx="660196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
        <p:nvSpPr>
          <p:cNvPr id="11" name="Date Placeholder 3">
            <a:extLst>
              <a:ext uri="{FF2B5EF4-FFF2-40B4-BE49-F238E27FC236}">
                <a16:creationId xmlns:a16="http://schemas.microsoft.com/office/drawing/2014/main" id="{325D16B6-152B-4FDE-BF54-4398ECB14290}"/>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2" name="Footer Placeholder 4">
            <a:extLst>
              <a:ext uri="{FF2B5EF4-FFF2-40B4-BE49-F238E27FC236}">
                <a16:creationId xmlns:a16="http://schemas.microsoft.com/office/drawing/2014/main" id="{534A7236-1F7D-4C44-9FB2-218DB8E05CA8}"/>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3" name="Slide Number Placeholder 5">
            <a:extLst>
              <a:ext uri="{FF2B5EF4-FFF2-40B4-BE49-F238E27FC236}">
                <a16:creationId xmlns:a16="http://schemas.microsoft.com/office/drawing/2014/main" id="{50BAE30B-22A1-41E6-98B6-04A1B88E0F68}"/>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46209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6" name="Text Placeholder 5"/>
          <p:cNvSpPr>
            <a:spLocks noGrp="1"/>
          </p:cNvSpPr>
          <p:nvPr>
            <p:ph type="body" sz="quarter" idx="15"/>
          </p:nvPr>
        </p:nvSpPr>
        <p:spPr>
          <a:xfrm>
            <a:off x="962025"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8" name="Text Placeholder 7"/>
          <p:cNvSpPr>
            <a:spLocks noGrp="1"/>
          </p:cNvSpPr>
          <p:nvPr>
            <p:ph type="body" sz="quarter" idx="16"/>
          </p:nvPr>
        </p:nvSpPr>
        <p:spPr>
          <a:xfrm>
            <a:off x="4797029"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6574646"/>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2500" y="1535117"/>
            <a:ext cx="3497580" cy="639763"/>
          </a:xfrm>
          <a:prstGeom prst="rect">
            <a:avLst/>
          </a:prstGeom>
        </p:spPr>
        <p:txBody>
          <a:bodyPr anchor="b"/>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5" name="Text Placeholder 4"/>
          <p:cNvSpPr>
            <a:spLocks noGrp="1"/>
          </p:cNvSpPr>
          <p:nvPr>
            <p:ph type="body" sz="quarter" idx="3"/>
          </p:nvPr>
        </p:nvSpPr>
        <p:spPr>
          <a:xfrm>
            <a:off x="4806462" y="1535117"/>
            <a:ext cx="3497580" cy="639763"/>
          </a:xfrm>
          <a:prstGeom prst="rect">
            <a:avLst/>
          </a:prstGeom>
        </p:spPr>
        <p:txBody>
          <a:bodyPr anchor="b">
            <a:noAutofit/>
          </a:bodyPr>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t>11-27-2019 v1a</a:t>
            </a:r>
          </a:p>
        </p:txBody>
      </p:sp>
      <p:sp>
        <p:nvSpPr>
          <p:cNvPr id="8" name="Footer Placeholder 7"/>
          <p:cNvSpPr>
            <a:spLocks noGrp="1"/>
          </p:cNvSpPr>
          <p:nvPr>
            <p:ph type="ftr" sz="quarter" idx="11"/>
          </p:nvPr>
        </p:nvSpPr>
        <p:spPr/>
        <p:txBody>
          <a:bodyPr/>
          <a:lstStyle/>
          <a:p>
            <a:r>
              <a:rPr lang="en-US"/>
              <a:t>NTTC Training ala NJ – TY2019</a:t>
            </a:r>
          </a:p>
        </p:txBody>
      </p:sp>
      <p:sp>
        <p:nvSpPr>
          <p:cNvPr id="9" name="Slide Number Placeholder 8"/>
          <p:cNvSpPr>
            <a:spLocks noGrp="1"/>
          </p:cNvSpPr>
          <p:nvPr>
            <p:ph type="sldNum" sz="quarter" idx="12"/>
          </p:nvPr>
        </p:nvSpPr>
        <p:spPr/>
        <p:txBody>
          <a:bodyPr/>
          <a:lstStyle/>
          <a:p>
            <a:fld id="{F56DB09B-2E1E-48D6-BF38-233787F9BAB1}" type="slidenum">
              <a:rPr lang="en-US" smtClean="0"/>
              <a:t>‹#›</a:t>
            </a:fld>
            <a:endParaRPr lang="en-US"/>
          </a:p>
        </p:txBody>
      </p:sp>
      <p:sp>
        <p:nvSpPr>
          <p:cNvPr id="10" name="Text Placeholder 9"/>
          <p:cNvSpPr>
            <a:spLocks noGrp="1"/>
          </p:cNvSpPr>
          <p:nvPr>
            <p:ph type="body" sz="quarter" idx="13"/>
          </p:nvPr>
        </p:nvSpPr>
        <p:spPr>
          <a:xfrm>
            <a:off x="952501" y="2174878"/>
            <a:ext cx="3498056"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13" name="Text Placeholder 12"/>
          <p:cNvSpPr>
            <a:spLocks noGrp="1"/>
          </p:cNvSpPr>
          <p:nvPr>
            <p:ph type="body" sz="quarter" idx="14"/>
          </p:nvPr>
        </p:nvSpPr>
        <p:spPr>
          <a:xfrm>
            <a:off x="4806462" y="2174878"/>
            <a:ext cx="3497580"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9352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959125" y="1761437"/>
            <a:ext cx="7315200" cy="2221287"/>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958850" y="4108451"/>
            <a:ext cx="7315200" cy="1780116"/>
          </a:xfrm>
        </p:spPr>
        <p:txBody>
          <a:bodyPr/>
          <a:lstStyle/>
          <a:p>
            <a:pPr lvl="0"/>
            <a:r>
              <a:rPr lang="en-US"/>
              <a:t>Click to edit Master text styles</a:t>
            </a:r>
          </a:p>
          <a:p>
            <a:pPr lvl="1"/>
            <a:r>
              <a:rPr lang="en-US"/>
              <a:t>Second level</a:t>
            </a:r>
          </a:p>
        </p:txBody>
      </p:sp>
      <p:sp>
        <p:nvSpPr>
          <p:cNvPr id="14" name="Date Placeholder 3">
            <a:extLst>
              <a:ext uri="{FF2B5EF4-FFF2-40B4-BE49-F238E27FC236}">
                <a16:creationId xmlns:a16="http://schemas.microsoft.com/office/drawing/2014/main" id="{3FEE0182-5E6E-47B8-86E9-CC065BBEA7B7}"/>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5" name="Footer Placeholder 4">
            <a:extLst>
              <a:ext uri="{FF2B5EF4-FFF2-40B4-BE49-F238E27FC236}">
                <a16:creationId xmlns:a16="http://schemas.microsoft.com/office/drawing/2014/main" id="{D13BC5E4-D997-4149-8D6E-66A51B9900CE}"/>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6" name="Slide Number Placeholder 5">
            <a:extLst>
              <a:ext uri="{FF2B5EF4-FFF2-40B4-BE49-F238E27FC236}">
                <a16:creationId xmlns:a16="http://schemas.microsoft.com/office/drawing/2014/main" id="{FA6B5DDA-0C49-44A9-B553-0066B756A88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3184401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13692094"/>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Rectangle 5"/>
          <p:cNvSpPr/>
          <p:nvPr/>
        </p:nvSpPr>
        <p:spPr>
          <a:xfrm>
            <a:off x="0" y="-17670"/>
            <a:ext cx="9144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Tree>
    <p:extLst>
      <p:ext uri="{BB962C8B-B14F-4D97-AF65-F5344CB8AC3E}">
        <p14:creationId xmlns:p14="http://schemas.microsoft.com/office/powerpoint/2010/main" val="3115473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a:xfrm>
            <a:off x="974207" y="6265308"/>
            <a:ext cx="388559" cy="365125"/>
          </a:xfrm>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6" name="Rectangle 5"/>
          <p:cNvSpPr/>
          <p:nvPr/>
        </p:nvSpPr>
        <p:spPr>
          <a:xfrm>
            <a:off x="0" y="-17670"/>
            <a:ext cx="9144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7" name="Rectangle 6"/>
          <p:cNvSpPr/>
          <p:nvPr/>
        </p:nvSpPr>
        <p:spPr>
          <a:xfrm rot="16200000">
            <a:off x="-2980942" y="2962964"/>
            <a:ext cx="6876288" cy="9144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solidFill>
                <a:schemeClr val="bg1"/>
              </a:solidFill>
              <a:latin typeface="+mj-lt"/>
            </a:endParaRPr>
          </a:p>
        </p:txBody>
      </p:sp>
      <p:sp>
        <p:nvSpPr>
          <p:cNvPr id="8" name="Title Placeholder 1"/>
          <p:cNvSpPr>
            <a:spLocks noGrp="1"/>
          </p:cNvSpPr>
          <p:nvPr>
            <p:ph type="title"/>
          </p:nvPr>
        </p:nvSpPr>
        <p:spPr>
          <a:xfrm rot="16200000">
            <a:off x="-2407918" y="2421255"/>
            <a:ext cx="573024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38861" y="6132291"/>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10" name="Rectangle 9"/>
          <p:cNvSpPr/>
          <p:nvPr/>
        </p:nvSpPr>
        <p:spPr>
          <a:xfrm rot="5400000">
            <a:off x="-2493840" y="3390266"/>
            <a:ext cx="6876288" cy="59800"/>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528210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47B75-102F-4897-A41E-3DF7610E9FEC}"/>
              </a:ext>
            </a:extLst>
          </p:cNvPr>
          <p:cNvSpPr>
            <a:spLocks noGrp="1"/>
          </p:cNvSpPr>
          <p:nvPr>
            <p:ph type="title"/>
          </p:nvPr>
        </p:nvSpPr>
        <p:spPr>
          <a:xfrm>
            <a:off x="623888" y="1709740"/>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3B232B2-EE7C-4A1B-BC5F-03285CE66DE0}"/>
              </a:ext>
            </a:extLst>
          </p:cNvPr>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7076F7-3D4D-454D-8424-FDAD28D9DF50}"/>
              </a:ext>
            </a:extLst>
          </p:cNvPr>
          <p:cNvSpPr>
            <a:spLocks noGrp="1"/>
          </p:cNvSpPr>
          <p:nvPr>
            <p:ph type="dt" sz="half" idx="10"/>
          </p:nvPr>
        </p:nvSpPr>
        <p:spPr/>
        <p:txBody>
          <a:bodyPr/>
          <a:lstStyle/>
          <a:p>
            <a:r>
              <a:rPr lang="en-US"/>
              <a:t>11-27-2019 v1a</a:t>
            </a:r>
          </a:p>
        </p:txBody>
      </p:sp>
      <p:sp>
        <p:nvSpPr>
          <p:cNvPr id="5" name="Footer Placeholder 4">
            <a:extLst>
              <a:ext uri="{FF2B5EF4-FFF2-40B4-BE49-F238E27FC236}">
                <a16:creationId xmlns:a16="http://schemas.microsoft.com/office/drawing/2014/main" id="{7103F955-D78F-4772-A1DE-BF38DC5282EF}"/>
              </a:ext>
            </a:extLst>
          </p:cNvPr>
          <p:cNvSpPr>
            <a:spLocks noGrp="1"/>
          </p:cNvSpPr>
          <p:nvPr>
            <p:ph type="ftr" sz="quarter" idx="11"/>
          </p:nvPr>
        </p:nvSpPr>
        <p:spPr/>
        <p:txBody>
          <a:bodyPr/>
          <a:lstStyle/>
          <a:p>
            <a:r>
              <a:rPr lang="en-US"/>
              <a:t>NTTC Training ala NJ – TY2019</a:t>
            </a:r>
          </a:p>
        </p:txBody>
      </p:sp>
      <p:sp>
        <p:nvSpPr>
          <p:cNvPr id="6" name="Slide Number Placeholder 5">
            <a:extLst>
              <a:ext uri="{FF2B5EF4-FFF2-40B4-BE49-F238E27FC236}">
                <a16:creationId xmlns:a16="http://schemas.microsoft.com/office/drawing/2014/main" id="{DE8C395E-AA13-4E51-9903-FDDCDED2F64F}"/>
              </a:ext>
            </a:extLst>
          </p:cNvPr>
          <p:cNvSpPr>
            <a:spLocks noGrp="1"/>
          </p:cNvSpPr>
          <p:nvPr>
            <p:ph type="sldNum" sz="quarter" idx="12"/>
          </p:nvPr>
        </p:nvSpPr>
        <p:spPr/>
        <p:txBody>
          <a:bodyPr/>
          <a:lstStyle/>
          <a:p>
            <a:fld id="{F56DB09B-2E1E-48D6-BF38-233787F9BAB1}" type="slidenum">
              <a:rPr lang="en-US" smtClean="0"/>
              <a:t>‹#›</a:t>
            </a:fld>
            <a:endParaRPr lang="en-US"/>
          </a:p>
        </p:txBody>
      </p:sp>
    </p:spTree>
    <p:extLst>
      <p:ext uri="{BB962C8B-B14F-4D97-AF65-F5344CB8AC3E}">
        <p14:creationId xmlns:p14="http://schemas.microsoft.com/office/powerpoint/2010/main" val="393532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4" name="Content Placeholder 3"/>
          <p:cNvSpPr>
            <a:spLocks noGrp="1"/>
          </p:cNvSpPr>
          <p:nvPr>
            <p:ph sz="quarter" idx="12"/>
          </p:nvPr>
        </p:nvSpPr>
        <p:spPr/>
        <p:txBody>
          <a:bodyPr/>
          <a:lstStyle>
            <a:lvl4pPr marL="1458516" indent="-170260">
              <a:defRPr/>
            </a:lvl4pPr>
            <a:lvl5pPr marL="1797844" indent="-170260">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3">
            <a:extLst>
              <a:ext uri="{FF2B5EF4-FFF2-40B4-BE49-F238E27FC236}">
                <a16:creationId xmlns:a16="http://schemas.microsoft.com/office/drawing/2014/main" id="{73A09A5A-A9C0-4CD2-A868-78EA44F396D3}"/>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7" name="Footer Placeholder 4">
            <a:extLst>
              <a:ext uri="{FF2B5EF4-FFF2-40B4-BE49-F238E27FC236}">
                <a16:creationId xmlns:a16="http://schemas.microsoft.com/office/drawing/2014/main" id="{B0217534-7AEE-4CA5-B103-1415BD776EBA}"/>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8" name="Slide Number Placeholder 5">
            <a:extLst>
              <a:ext uri="{FF2B5EF4-FFF2-40B4-BE49-F238E27FC236}">
                <a16:creationId xmlns:a16="http://schemas.microsoft.com/office/drawing/2014/main" id="{E8D0076E-6785-4AB7-AF92-E035913FD33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219549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5" name="Footer Placeholder 4"/>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6" name="Slide Number Placeholder 5"/>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pic>
        <p:nvPicPr>
          <p:cNvPr id="7" name="Picture 6"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4" name="Text Placeholder 13"/>
          <p:cNvSpPr>
            <a:spLocks noGrp="1"/>
          </p:cNvSpPr>
          <p:nvPr>
            <p:ph type="body" idx="1"/>
          </p:nvPr>
        </p:nvSpPr>
        <p:spPr>
          <a:xfrm>
            <a:off x="959125" y="1761433"/>
            <a:ext cx="7315200" cy="40233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Rectangle 7"/>
          <p:cNvSpPr/>
          <p:nvPr/>
        </p:nvSpPr>
        <p:spPr>
          <a:xfrm>
            <a:off x="0" y="-9265"/>
            <a:ext cx="9144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solidFill>
                <a:schemeClr val="bg1"/>
              </a:solidFill>
              <a:latin typeface="+mj-lt"/>
            </a:endParaRPr>
          </a:p>
        </p:txBody>
      </p:sp>
      <p:sp>
        <p:nvSpPr>
          <p:cNvPr id="2" name="Title Placeholder 1"/>
          <p:cNvSpPr>
            <a:spLocks noGrp="1"/>
          </p:cNvSpPr>
          <p:nvPr>
            <p:ph type="title"/>
          </p:nvPr>
        </p:nvSpPr>
        <p:spPr>
          <a:xfrm>
            <a:off x="800104" y="28835"/>
            <a:ext cx="7313543"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pic>
        <p:nvPicPr>
          <p:cNvPr id="10" name="Picture 9"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2" name="Rectangle 11"/>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3" name="Rectangle 12"/>
          <p:cNvSpPr/>
          <p:nvPr/>
        </p:nvSpPr>
        <p:spPr>
          <a:xfrm>
            <a:off x="0" y="1182574"/>
            <a:ext cx="9144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4120099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l" defTabSz="257169" rtl="0" eaLnBrk="1" latinLnBrk="0" hangingPunct="1">
        <a:spcBef>
          <a:spcPct val="0"/>
        </a:spcBef>
        <a:buNone/>
        <a:defRPr sz="2250" b="1" kern="1200">
          <a:solidFill>
            <a:schemeClr val="bg1"/>
          </a:solidFill>
          <a:latin typeface="+mj-lt"/>
          <a:ea typeface="+mj-ea"/>
          <a:cs typeface="+mj-cs"/>
        </a:defRPr>
      </a:lvl1pPr>
    </p:titleStyle>
    <p:bodyStyle>
      <a:lvl1pPr marL="191989" indent="-191989" algn="l" defTabSz="257169" rtl="0" eaLnBrk="1" latinLnBrk="0" hangingPunct="1">
        <a:spcBef>
          <a:spcPts val="1013"/>
        </a:spcBef>
        <a:buClr>
          <a:srgbClr val="CF2124"/>
        </a:buClr>
        <a:buSzPct val="70000"/>
        <a:buFont typeface="Wingdings" panose="05000000000000000000" pitchFamily="2" charset="2"/>
        <a:buChar char=""/>
        <a:defRPr sz="1800" kern="1200">
          <a:solidFill>
            <a:schemeClr val="tx1"/>
          </a:solidFill>
          <a:latin typeface="+mn-lt"/>
          <a:ea typeface="+mn-ea"/>
          <a:cs typeface="+mn-cs"/>
        </a:defRPr>
      </a:lvl1pPr>
      <a:lvl2pPr marL="514350" indent="-190203" algn="l" defTabSz="257169" rtl="0" eaLnBrk="1" latinLnBrk="0" hangingPunct="1">
        <a:spcBef>
          <a:spcPts val="506"/>
        </a:spcBef>
        <a:buClr>
          <a:srgbClr val="CF2124"/>
        </a:buClr>
        <a:buSzPct val="110000"/>
        <a:buFont typeface="Calibri" panose="020F0502020204030204" pitchFamily="34" charset="0"/>
        <a:buChar char="─"/>
        <a:tabLst/>
        <a:defRPr sz="1575" kern="1200">
          <a:solidFill>
            <a:schemeClr val="tx1"/>
          </a:solidFill>
          <a:latin typeface="+mn-lt"/>
          <a:ea typeface="+mn-ea"/>
          <a:cs typeface="+mn-cs"/>
        </a:defRPr>
      </a:lvl2pPr>
      <a:lvl3pPr marL="803672" indent="-160735" algn="l" defTabSz="257169" rtl="0" eaLnBrk="1" latinLnBrk="0" hangingPunct="1">
        <a:spcBef>
          <a:spcPts val="338"/>
        </a:spcBef>
        <a:buClr>
          <a:srgbClr val="55493F"/>
        </a:buClr>
        <a:buSzPct val="110000"/>
        <a:buFont typeface="Arial"/>
        <a:buChar char="•"/>
        <a:tabLst/>
        <a:defRPr sz="1350" kern="1200">
          <a:solidFill>
            <a:schemeClr val="tx1"/>
          </a:solidFill>
          <a:latin typeface="+mn-lt"/>
          <a:ea typeface="+mn-ea"/>
          <a:cs typeface="+mn-cs"/>
        </a:defRPr>
      </a:lvl3pPr>
      <a:lvl4pPr marL="900090" indent="-128585" algn="l" defTabSz="257169" rtl="0" eaLnBrk="1" latinLnBrk="0" hangingPunct="1">
        <a:spcBef>
          <a:spcPct val="20000"/>
        </a:spcBef>
        <a:buFont typeface="Arial"/>
        <a:buChar char="–"/>
        <a:defRPr sz="1125" kern="1200">
          <a:solidFill>
            <a:schemeClr val="tx1"/>
          </a:solidFill>
          <a:latin typeface="+mn-lt"/>
          <a:ea typeface="+mn-ea"/>
          <a:cs typeface="+mn-cs"/>
        </a:defRPr>
      </a:lvl4pPr>
      <a:lvl5pPr marL="1157258" indent="-128585" algn="l" defTabSz="257169" rtl="0" eaLnBrk="1" latinLnBrk="0" hangingPunct="1">
        <a:spcBef>
          <a:spcPct val="20000"/>
        </a:spcBef>
        <a:buFont typeface="Arial"/>
        <a:buChar char="»"/>
        <a:defRPr sz="1125" kern="1200">
          <a:solidFill>
            <a:schemeClr val="tx1"/>
          </a:solidFill>
          <a:latin typeface="+mn-lt"/>
          <a:ea typeface="+mn-ea"/>
          <a:cs typeface="+mn-cs"/>
        </a:defRPr>
      </a:lvl5pPr>
      <a:lvl6pPr marL="1414427" indent="-128585" algn="l" defTabSz="257169" rtl="0" eaLnBrk="1" latinLnBrk="0" hangingPunct="1">
        <a:spcBef>
          <a:spcPct val="20000"/>
        </a:spcBef>
        <a:buFont typeface="Arial"/>
        <a:buChar char="•"/>
        <a:defRPr sz="1125" kern="1200">
          <a:solidFill>
            <a:schemeClr val="tx1"/>
          </a:solidFill>
          <a:latin typeface="+mn-lt"/>
          <a:ea typeface="+mn-ea"/>
          <a:cs typeface="+mn-cs"/>
        </a:defRPr>
      </a:lvl6pPr>
      <a:lvl7pPr marL="1671596" indent="-128585" algn="l" defTabSz="257169" rtl="0" eaLnBrk="1" latinLnBrk="0" hangingPunct="1">
        <a:spcBef>
          <a:spcPct val="20000"/>
        </a:spcBef>
        <a:buFont typeface="Arial"/>
        <a:buChar char="•"/>
        <a:defRPr sz="1125" kern="1200">
          <a:solidFill>
            <a:schemeClr val="tx1"/>
          </a:solidFill>
          <a:latin typeface="+mn-lt"/>
          <a:ea typeface="+mn-ea"/>
          <a:cs typeface="+mn-cs"/>
        </a:defRPr>
      </a:lvl7pPr>
      <a:lvl8pPr marL="1928765" indent="-128585" algn="l" defTabSz="257169" rtl="0" eaLnBrk="1" latinLnBrk="0" hangingPunct="1">
        <a:spcBef>
          <a:spcPct val="20000"/>
        </a:spcBef>
        <a:buFont typeface="Arial"/>
        <a:buChar char="•"/>
        <a:defRPr sz="1125" kern="1200">
          <a:solidFill>
            <a:schemeClr val="tx1"/>
          </a:solidFill>
          <a:latin typeface="+mn-lt"/>
          <a:ea typeface="+mn-ea"/>
          <a:cs typeface="+mn-cs"/>
        </a:defRPr>
      </a:lvl8pPr>
      <a:lvl9pPr marL="2185933" indent="-128585" algn="l" defTabSz="257169"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en-US"/>
      </a:defPPr>
      <a:lvl1pPr marL="0" algn="l" defTabSz="257169" rtl="0" eaLnBrk="1" latinLnBrk="0" hangingPunct="1">
        <a:defRPr sz="1013" kern="1200">
          <a:solidFill>
            <a:schemeClr val="tx1"/>
          </a:solidFill>
          <a:latin typeface="+mn-lt"/>
          <a:ea typeface="+mn-ea"/>
          <a:cs typeface="+mn-cs"/>
        </a:defRPr>
      </a:lvl1pPr>
      <a:lvl2pPr marL="257169" algn="l" defTabSz="257169" rtl="0" eaLnBrk="1" latinLnBrk="0" hangingPunct="1">
        <a:defRPr sz="1013" kern="1200">
          <a:solidFill>
            <a:schemeClr val="tx1"/>
          </a:solidFill>
          <a:latin typeface="+mn-lt"/>
          <a:ea typeface="+mn-ea"/>
          <a:cs typeface="+mn-cs"/>
        </a:defRPr>
      </a:lvl2pPr>
      <a:lvl3pPr marL="514338" algn="l" defTabSz="257169" rtl="0" eaLnBrk="1" latinLnBrk="0" hangingPunct="1">
        <a:defRPr sz="1013" kern="1200">
          <a:solidFill>
            <a:schemeClr val="tx1"/>
          </a:solidFill>
          <a:latin typeface="+mn-lt"/>
          <a:ea typeface="+mn-ea"/>
          <a:cs typeface="+mn-cs"/>
        </a:defRPr>
      </a:lvl3pPr>
      <a:lvl4pPr marL="771506" algn="l" defTabSz="257169" rtl="0" eaLnBrk="1" latinLnBrk="0" hangingPunct="1">
        <a:defRPr sz="1013" kern="1200">
          <a:solidFill>
            <a:schemeClr val="tx1"/>
          </a:solidFill>
          <a:latin typeface="+mn-lt"/>
          <a:ea typeface="+mn-ea"/>
          <a:cs typeface="+mn-cs"/>
        </a:defRPr>
      </a:lvl4pPr>
      <a:lvl5pPr marL="1028675" algn="l" defTabSz="257169" rtl="0" eaLnBrk="1" latinLnBrk="0" hangingPunct="1">
        <a:defRPr sz="1013" kern="1200">
          <a:solidFill>
            <a:schemeClr val="tx1"/>
          </a:solidFill>
          <a:latin typeface="+mn-lt"/>
          <a:ea typeface="+mn-ea"/>
          <a:cs typeface="+mn-cs"/>
        </a:defRPr>
      </a:lvl5pPr>
      <a:lvl6pPr marL="1285843" algn="l" defTabSz="257169" rtl="0" eaLnBrk="1" latinLnBrk="0" hangingPunct="1">
        <a:defRPr sz="1013" kern="1200">
          <a:solidFill>
            <a:schemeClr val="tx1"/>
          </a:solidFill>
          <a:latin typeface="+mn-lt"/>
          <a:ea typeface="+mn-ea"/>
          <a:cs typeface="+mn-cs"/>
        </a:defRPr>
      </a:lvl6pPr>
      <a:lvl7pPr marL="1543012" algn="l" defTabSz="257169" rtl="0" eaLnBrk="1" latinLnBrk="0" hangingPunct="1">
        <a:defRPr sz="1013" kern="1200">
          <a:solidFill>
            <a:schemeClr val="tx1"/>
          </a:solidFill>
          <a:latin typeface="+mn-lt"/>
          <a:ea typeface="+mn-ea"/>
          <a:cs typeface="+mn-cs"/>
        </a:defRPr>
      </a:lvl7pPr>
      <a:lvl8pPr marL="1800180" algn="l" defTabSz="257169" rtl="0" eaLnBrk="1" latinLnBrk="0" hangingPunct="1">
        <a:defRPr sz="1013" kern="1200">
          <a:solidFill>
            <a:schemeClr val="tx1"/>
          </a:solidFill>
          <a:latin typeface="+mn-lt"/>
          <a:ea typeface="+mn-ea"/>
          <a:cs typeface="+mn-cs"/>
        </a:defRPr>
      </a:lvl8pPr>
      <a:lvl9pPr marL="2057349" algn="l" defTabSz="257169"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9.xml"/><Relationship Id="rId4" Type="http://schemas.microsoft.com/office/2007/relationships/hdphoto" Target="../media/hdphoto1.wdp"/></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9.xml"/><Relationship Id="rId1" Type="http://schemas.openxmlformats.org/officeDocument/2006/relationships/slideLayout" Target="../slideLayouts/slideLayout9.xml"/><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a:t>Pub 4012 – Tab E</a:t>
            </a:r>
          </a:p>
          <a:p>
            <a:r>
              <a:rPr lang="en-US"/>
              <a:t>Pubs 969 and 4942</a:t>
            </a:r>
          </a:p>
          <a:p>
            <a:r>
              <a:rPr lang="en-US"/>
              <a:t>Form 8889 Instructions</a:t>
            </a:r>
            <a:endParaRPr lang="en-US" dirty="0"/>
          </a:p>
        </p:txBody>
      </p:sp>
      <p:sp>
        <p:nvSpPr>
          <p:cNvPr id="2" name="Title 1"/>
          <p:cNvSpPr>
            <a:spLocks noGrp="1"/>
          </p:cNvSpPr>
          <p:nvPr>
            <p:ph type="title"/>
          </p:nvPr>
        </p:nvSpPr>
        <p:spPr/>
        <p:txBody>
          <a:bodyPr/>
          <a:lstStyle/>
          <a:p>
            <a:r>
              <a:rPr lang="en-US"/>
              <a:t>Health Savings Accounts</a:t>
            </a:r>
            <a:endParaRPr lang="en-US" dirty="0"/>
          </a:p>
        </p:txBody>
      </p:sp>
      <p:sp>
        <p:nvSpPr>
          <p:cNvPr id="4" name="Date Placeholder 3">
            <a:extLst>
              <a:ext uri="{FF2B5EF4-FFF2-40B4-BE49-F238E27FC236}">
                <a16:creationId xmlns:a16="http://schemas.microsoft.com/office/drawing/2014/main" id="{A2A3864F-FC93-41B1-B47B-6BC44CBBE3E6}"/>
              </a:ext>
            </a:extLst>
          </p:cNvPr>
          <p:cNvSpPr>
            <a:spLocks noGrp="1"/>
          </p:cNvSpPr>
          <p:nvPr>
            <p:ph type="dt" sz="half" idx="2"/>
          </p:nvPr>
        </p:nvSpPr>
        <p:spPr/>
        <p:txBody>
          <a:bodyPr/>
          <a:lstStyle/>
          <a:p>
            <a:r>
              <a:rPr lang="en-US"/>
              <a:t>11-27-2019 v1a</a:t>
            </a:r>
          </a:p>
        </p:txBody>
      </p:sp>
      <p:sp>
        <p:nvSpPr>
          <p:cNvPr id="5" name="Footer Placeholder 4">
            <a:extLst>
              <a:ext uri="{FF2B5EF4-FFF2-40B4-BE49-F238E27FC236}">
                <a16:creationId xmlns:a16="http://schemas.microsoft.com/office/drawing/2014/main" id="{BC280625-09D7-40F0-8E9D-0C7E4EDCB9D2}"/>
              </a:ext>
            </a:extLst>
          </p:cNvPr>
          <p:cNvSpPr>
            <a:spLocks noGrp="1"/>
          </p:cNvSpPr>
          <p:nvPr>
            <p:ph type="ftr" sz="quarter" idx="3"/>
          </p:nvPr>
        </p:nvSpPr>
        <p:spPr/>
        <p:txBody>
          <a:bodyPr/>
          <a:lstStyle/>
          <a:p>
            <a:r>
              <a:rPr lang="en-US"/>
              <a:t>NTTC Training ala NJ – TY2019</a:t>
            </a:r>
          </a:p>
        </p:txBody>
      </p:sp>
      <p:sp>
        <p:nvSpPr>
          <p:cNvPr id="6" name="Slide Number Placeholder 5">
            <a:extLst>
              <a:ext uri="{FF2B5EF4-FFF2-40B4-BE49-F238E27FC236}">
                <a16:creationId xmlns:a16="http://schemas.microsoft.com/office/drawing/2014/main" id="{E2E76C0C-A49E-4076-8070-C18680B58850}"/>
              </a:ext>
            </a:extLst>
          </p:cNvPr>
          <p:cNvSpPr>
            <a:spLocks noGrp="1"/>
          </p:cNvSpPr>
          <p:nvPr>
            <p:ph type="sldNum" sz="quarter" idx="4"/>
          </p:nvPr>
        </p:nvSpPr>
        <p:spPr/>
        <p:txBody>
          <a:bodyPr/>
          <a:lstStyle/>
          <a:p>
            <a:fld id="{F56DB09B-2E1E-48D6-BF38-233787F9BAB1}" type="slidenum">
              <a:rPr lang="en-US" smtClean="0"/>
              <a:t>1</a:t>
            </a:fld>
            <a:endParaRPr lang="en-US"/>
          </a:p>
        </p:txBody>
      </p:sp>
    </p:spTree>
    <p:extLst>
      <p:ext uri="{BB962C8B-B14F-4D97-AF65-F5344CB8AC3E}">
        <p14:creationId xmlns:p14="http://schemas.microsoft.com/office/powerpoint/2010/main" val="1364134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10" name="Slide Number Placeholder 9"/>
          <p:cNvSpPr>
            <a:spLocks noGrp="1"/>
          </p:cNvSpPr>
          <p:nvPr>
            <p:ph type="sldNum" sz="quarter" idx="4"/>
          </p:nvPr>
        </p:nvSpPr>
        <p:spPr>
          <a:xfrm>
            <a:off x="457204" y="6265308"/>
            <a:ext cx="702365" cy="365125"/>
          </a:xfrm>
        </p:spPr>
        <p:txBody>
          <a:bodyPr/>
          <a:lstStyle/>
          <a:p>
            <a:fld id="{974FADDD-0353-45F1-AB55-E763F675BE5A}" type="slidenum">
              <a:rPr lang="en-US" altLang="en-US" smtClean="0"/>
              <a:pPr/>
              <a:t>10</a:t>
            </a:fld>
            <a:endParaRPr lang="en-US" altLang="en-US" dirty="0"/>
          </a:p>
        </p:txBody>
      </p:sp>
      <p:sp>
        <p:nvSpPr>
          <p:cNvPr id="25603" name="Content Placeholder 2"/>
          <p:cNvSpPr>
            <a:spLocks noGrp="1"/>
          </p:cNvSpPr>
          <p:nvPr>
            <p:ph sz="quarter" idx="12"/>
          </p:nvPr>
        </p:nvSpPr>
        <p:spPr/>
        <p:txBody>
          <a:bodyPr/>
          <a:lstStyle/>
          <a:p>
            <a:r>
              <a:rPr lang="en-US" altLang="en-US" dirty="0"/>
              <a:t>2019 HSA contribution limit</a:t>
            </a:r>
            <a:endParaRPr lang="en-US" dirty="0"/>
          </a:p>
          <a:p>
            <a:pPr lvl="1"/>
            <a:r>
              <a:rPr lang="en-US" altLang="en-US" dirty="0"/>
              <a:t>$3,500 for self-only HDHP</a:t>
            </a:r>
          </a:p>
          <a:p>
            <a:pPr lvl="1"/>
            <a:r>
              <a:rPr lang="en-US" altLang="en-US" dirty="0"/>
              <a:t>$7,000 for family HDHP</a:t>
            </a:r>
          </a:p>
          <a:p>
            <a:pPr lvl="1"/>
            <a:r>
              <a:rPr lang="en-US" altLang="en-US" dirty="0"/>
              <a:t>Additional $1,000 if age 55 or older</a:t>
            </a:r>
          </a:p>
          <a:p>
            <a:r>
              <a:rPr lang="en-US" altLang="en-US" dirty="0"/>
              <a:t>Reduced by employer contributions</a:t>
            </a:r>
          </a:p>
          <a:p>
            <a:r>
              <a:rPr lang="en-US" altLang="en-US" dirty="0"/>
              <a:t>Pro-rated if not eligible for full-year contribution</a:t>
            </a:r>
          </a:p>
        </p:txBody>
      </p:sp>
      <p:sp>
        <p:nvSpPr>
          <p:cNvPr id="2" name="Title 1"/>
          <p:cNvSpPr>
            <a:spLocks noGrp="1"/>
          </p:cNvSpPr>
          <p:nvPr>
            <p:ph type="title"/>
          </p:nvPr>
        </p:nvSpPr>
        <p:spPr/>
        <p:txBody>
          <a:bodyPr/>
          <a:lstStyle/>
          <a:p>
            <a:r>
              <a:rPr lang="en-US" dirty="0"/>
              <a:t>HSA Contribution and Deduction Limit</a:t>
            </a:r>
          </a:p>
        </p:txBody>
      </p:sp>
      <p:sp>
        <p:nvSpPr>
          <p:cNvPr id="3" name="Date Placeholder 2">
            <a:extLst>
              <a:ext uri="{FF2B5EF4-FFF2-40B4-BE49-F238E27FC236}">
                <a16:creationId xmlns:a16="http://schemas.microsoft.com/office/drawing/2014/main" id="{81D82D36-A0A7-45E7-9B77-CBD72FED338E}"/>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588097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E57DFDC5-7241-4108-B500-04EC5A9C304D}" type="slidenum">
              <a:rPr lang="en-US" smtClean="0"/>
              <a:pPr/>
              <a:t>11</a:t>
            </a:fld>
            <a:endParaRPr lang="en-US" dirty="0"/>
          </a:p>
        </p:txBody>
      </p:sp>
      <p:sp>
        <p:nvSpPr>
          <p:cNvPr id="3" name="Content Placeholder 2"/>
          <p:cNvSpPr>
            <a:spLocks noGrp="1"/>
          </p:cNvSpPr>
          <p:nvPr>
            <p:ph sz="quarter" idx="12"/>
          </p:nvPr>
        </p:nvSpPr>
        <p:spPr/>
        <p:txBody>
          <a:bodyPr/>
          <a:lstStyle/>
          <a:p>
            <a:r>
              <a:rPr lang="en-US" dirty="0"/>
              <a:t>Carla is an eligible individual </a:t>
            </a:r>
          </a:p>
          <a:p>
            <a:pPr lvl="1"/>
            <a:r>
              <a:rPr lang="en-US" dirty="0"/>
              <a:t>Had self-only HDHP coverage for entire year</a:t>
            </a:r>
          </a:p>
          <a:p>
            <a:pPr lvl="1"/>
            <a:r>
              <a:rPr lang="en-US" dirty="0"/>
              <a:t>Had HSA for entire year</a:t>
            </a:r>
          </a:p>
          <a:p>
            <a:pPr lvl="1"/>
            <a:r>
              <a:rPr lang="en-US" dirty="0"/>
              <a:t>Age 38</a:t>
            </a:r>
          </a:p>
          <a:p>
            <a:pPr>
              <a:buFont typeface="Wingdings" charset="2"/>
              <a:buChar char="Ø"/>
            </a:pPr>
            <a:r>
              <a:rPr lang="en-US" dirty="0"/>
              <a:t>She can contribute and deduct up to $3,500</a:t>
            </a:r>
          </a:p>
        </p:txBody>
      </p:sp>
      <p:sp>
        <p:nvSpPr>
          <p:cNvPr id="2" name="Title 1"/>
          <p:cNvSpPr>
            <a:spLocks noGrp="1"/>
          </p:cNvSpPr>
          <p:nvPr>
            <p:ph type="title"/>
          </p:nvPr>
        </p:nvSpPr>
        <p:spPr/>
        <p:txBody>
          <a:bodyPr>
            <a:normAutofit/>
          </a:bodyPr>
          <a:lstStyle/>
          <a:p>
            <a:r>
              <a:rPr lang="en-US" dirty="0"/>
              <a:t>Example 1: HSA Deduction</a:t>
            </a:r>
          </a:p>
        </p:txBody>
      </p:sp>
      <p:sp>
        <p:nvSpPr>
          <p:cNvPr id="6" name="Date Placeholder 5">
            <a:extLst>
              <a:ext uri="{FF2B5EF4-FFF2-40B4-BE49-F238E27FC236}">
                <a16:creationId xmlns:a16="http://schemas.microsoft.com/office/drawing/2014/main" id="{9CF5D8E7-2A17-4A19-81F8-2368095588E9}"/>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036526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E57DFDC5-7241-4108-B500-04EC5A9C304D}" type="slidenum">
              <a:rPr lang="en-US" smtClean="0"/>
              <a:pPr/>
              <a:t>12</a:t>
            </a:fld>
            <a:endParaRPr lang="en-US" dirty="0"/>
          </a:p>
        </p:txBody>
      </p:sp>
      <p:sp>
        <p:nvSpPr>
          <p:cNvPr id="3" name="Content Placeholder 2"/>
          <p:cNvSpPr>
            <a:spLocks noGrp="1"/>
          </p:cNvSpPr>
          <p:nvPr>
            <p:ph sz="quarter" idx="12"/>
          </p:nvPr>
        </p:nvSpPr>
        <p:spPr/>
        <p:txBody>
          <a:bodyPr>
            <a:normAutofit/>
          </a:bodyPr>
          <a:lstStyle/>
          <a:p>
            <a:r>
              <a:rPr lang="en-US" dirty="0"/>
              <a:t>Same as Example 1 </a:t>
            </a:r>
            <a:r>
              <a:rPr lang="en-US" b="1" dirty="0"/>
              <a:t>– and –</a:t>
            </a:r>
          </a:p>
          <a:p>
            <a:r>
              <a:rPr lang="en-US" dirty="0"/>
              <a:t>Carla’s employer contributes $900 to Carla’s HSA</a:t>
            </a:r>
          </a:p>
          <a:p>
            <a:pPr lvl="1"/>
            <a:r>
              <a:rPr lang="en-US" dirty="0"/>
              <a:t>Reported on W-2 Box 12 code W </a:t>
            </a:r>
          </a:p>
          <a:p>
            <a:pPr>
              <a:buFont typeface="Wingdings" charset="2"/>
              <a:buChar char="Ø"/>
            </a:pPr>
            <a:r>
              <a:rPr lang="en-US" dirty="0"/>
              <a:t>She can contribute and deduct up to $2,600 </a:t>
            </a:r>
          </a:p>
          <a:p>
            <a:pPr lvl="1">
              <a:buNone/>
            </a:pPr>
            <a:r>
              <a:rPr lang="en-US" dirty="0"/>
              <a:t>($3,500 maximum contribution – $900 W-2 contribution)</a:t>
            </a:r>
          </a:p>
        </p:txBody>
      </p:sp>
      <p:sp>
        <p:nvSpPr>
          <p:cNvPr id="2" name="Title 1"/>
          <p:cNvSpPr>
            <a:spLocks noGrp="1"/>
          </p:cNvSpPr>
          <p:nvPr>
            <p:ph type="title"/>
          </p:nvPr>
        </p:nvSpPr>
        <p:spPr/>
        <p:txBody>
          <a:bodyPr/>
          <a:lstStyle/>
          <a:p>
            <a:r>
              <a:rPr lang="en-US" dirty="0"/>
              <a:t>Example 2: HSA Deduction</a:t>
            </a:r>
          </a:p>
        </p:txBody>
      </p:sp>
      <p:sp>
        <p:nvSpPr>
          <p:cNvPr id="6" name="Date Placeholder 5">
            <a:extLst>
              <a:ext uri="{FF2B5EF4-FFF2-40B4-BE49-F238E27FC236}">
                <a16:creationId xmlns:a16="http://schemas.microsoft.com/office/drawing/2014/main" id="{216651F5-0CAD-4750-9F5E-939AC7F851A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69866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E57DFDC5-7241-4108-B500-04EC5A9C304D}" type="slidenum">
              <a:rPr lang="en-US" smtClean="0"/>
              <a:pPr/>
              <a:t>13</a:t>
            </a:fld>
            <a:endParaRPr lang="en-US" dirty="0"/>
          </a:p>
        </p:txBody>
      </p:sp>
      <p:sp>
        <p:nvSpPr>
          <p:cNvPr id="5" name="Content Placeholder 4"/>
          <p:cNvSpPr>
            <a:spLocks noGrp="1"/>
          </p:cNvSpPr>
          <p:nvPr>
            <p:ph sz="quarter" idx="12"/>
          </p:nvPr>
        </p:nvSpPr>
        <p:spPr/>
        <p:txBody>
          <a:bodyPr/>
          <a:lstStyle/>
          <a:p>
            <a:r>
              <a:rPr lang="en-US" dirty="0"/>
              <a:t>Monthly eligibility determined on first day of each month </a:t>
            </a:r>
          </a:p>
          <a:p>
            <a:r>
              <a:rPr lang="en-US" dirty="0"/>
              <a:t>Taxpayer not HSA eligible the entire year</a:t>
            </a:r>
          </a:p>
          <a:p>
            <a:pPr lvl="1"/>
            <a:r>
              <a:rPr lang="en-US" dirty="0"/>
              <a:t>Contribution limited to </a:t>
            </a:r>
            <a:r>
              <a:rPr lang="en-US" b="1" dirty="0"/>
              <a:t>greater</a:t>
            </a:r>
            <a:r>
              <a:rPr lang="en-US" dirty="0"/>
              <a:t> of</a:t>
            </a:r>
          </a:p>
          <a:p>
            <a:pPr lvl="2"/>
            <a:r>
              <a:rPr lang="en-US" dirty="0"/>
              <a:t>Limitation chart and worksheet</a:t>
            </a:r>
          </a:p>
          <a:p>
            <a:pPr lvl="2"/>
            <a:r>
              <a:rPr lang="en-US" dirty="0"/>
              <a:t>Maximum contribution based on first day of last month of tax year (last-month rule) </a:t>
            </a:r>
          </a:p>
        </p:txBody>
      </p:sp>
      <p:sp>
        <p:nvSpPr>
          <p:cNvPr id="2" name="Title 1"/>
          <p:cNvSpPr>
            <a:spLocks noGrp="1"/>
          </p:cNvSpPr>
          <p:nvPr>
            <p:ph type="title"/>
          </p:nvPr>
        </p:nvSpPr>
        <p:spPr/>
        <p:txBody>
          <a:bodyPr/>
          <a:lstStyle/>
          <a:p>
            <a:r>
              <a:rPr lang="en-US"/>
              <a:t>Partial Year HSA Eligibility</a:t>
            </a:r>
            <a:endParaRPr lang="en-US" dirty="0"/>
          </a:p>
        </p:txBody>
      </p:sp>
      <p:sp>
        <p:nvSpPr>
          <p:cNvPr id="6" name="Rectangle 5"/>
          <p:cNvSpPr/>
          <p:nvPr/>
        </p:nvSpPr>
        <p:spPr>
          <a:xfrm>
            <a:off x="6333436" y="1600329"/>
            <a:ext cx="2147829" cy="600164"/>
          </a:xfrm>
          <a:prstGeom prst="rect">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650" b="1" dirty="0"/>
              <a:t>Form 8889 Instructions</a:t>
            </a:r>
          </a:p>
        </p:txBody>
      </p:sp>
      <p:sp>
        <p:nvSpPr>
          <p:cNvPr id="7" name="Date Placeholder 6">
            <a:extLst>
              <a:ext uri="{FF2B5EF4-FFF2-40B4-BE49-F238E27FC236}">
                <a16:creationId xmlns:a16="http://schemas.microsoft.com/office/drawing/2014/main" id="{560D6BD2-8CC7-4D78-98A1-E37F28708814}"/>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732417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6" name="Slide Number Placeholder 5"/>
          <p:cNvSpPr>
            <a:spLocks noGrp="1"/>
          </p:cNvSpPr>
          <p:nvPr>
            <p:ph type="sldNum" sz="quarter" idx="4"/>
          </p:nvPr>
        </p:nvSpPr>
        <p:spPr>
          <a:xfrm>
            <a:off x="457204" y="6265308"/>
            <a:ext cx="702365" cy="365125"/>
          </a:xfrm>
        </p:spPr>
        <p:txBody>
          <a:bodyPr/>
          <a:lstStyle/>
          <a:p>
            <a:fld id="{E57DFDC5-7241-4108-B500-04EC5A9C304D}" type="slidenum">
              <a:rPr lang="en-US" smtClean="0"/>
              <a:pPr/>
              <a:t>14</a:t>
            </a:fld>
            <a:endParaRPr lang="en-US" dirty="0"/>
          </a:p>
        </p:txBody>
      </p:sp>
      <p:sp>
        <p:nvSpPr>
          <p:cNvPr id="3" name="Content Placeholder 2"/>
          <p:cNvSpPr>
            <a:spLocks noGrp="1"/>
          </p:cNvSpPr>
          <p:nvPr>
            <p:ph sz="quarter" idx="12"/>
          </p:nvPr>
        </p:nvSpPr>
        <p:spPr/>
        <p:txBody>
          <a:bodyPr/>
          <a:lstStyle/>
          <a:p>
            <a:r>
              <a:rPr lang="en-US" dirty="0"/>
              <a:t>Eligible individual can make full year contribution if</a:t>
            </a:r>
          </a:p>
          <a:p>
            <a:pPr lvl="1"/>
            <a:r>
              <a:rPr lang="en-US" dirty="0"/>
              <a:t>Eligible individual on first day of last month of tax year</a:t>
            </a:r>
          </a:p>
          <a:p>
            <a:pPr lvl="2"/>
            <a:r>
              <a:rPr lang="en-US" dirty="0"/>
              <a:t>Generally December 1</a:t>
            </a:r>
          </a:p>
          <a:p>
            <a:pPr lvl="1"/>
            <a:r>
              <a:rPr lang="en-US" dirty="0"/>
              <a:t>And remain eligible individual during 12 month testing period</a:t>
            </a:r>
          </a:p>
          <a:p>
            <a:pPr lvl="2"/>
            <a:r>
              <a:rPr lang="en-US" dirty="0"/>
              <a:t>From December 1 of the current year through December 31 of the following year</a:t>
            </a:r>
          </a:p>
        </p:txBody>
      </p:sp>
      <p:sp>
        <p:nvSpPr>
          <p:cNvPr id="2" name="Title 1"/>
          <p:cNvSpPr>
            <a:spLocks noGrp="1"/>
          </p:cNvSpPr>
          <p:nvPr>
            <p:ph type="title"/>
          </p:nvPr>
        </p:nvSpPr>
        <p:spPr/>
        <p:txBody>
          <a:bodyPr>
            <a:normAutofit/>
          </a:bodyPr>
          <a:lstStyle/>
          <a:p>
            <a:br>
              <a:rPr lang="en-US" dirty="0"/>
            </a:br>
            <a:r>
              <a:rPr lang="en-US" dirty="0"/>
              <a:t>HSA Contribution Last-Month Rule</a:t>
            </a:r>
            <a:br>
              <a:rPr lang="en-US" dirty="0"/>
            </a:br>
            <a:endParaRPr lang="en-US" dirty="0"/>
          </a:p>
        </p:txBody>
      </p:sp>
      <p:sp>
        <p:nvSpPr>
          <p:cNvPr id="4" name="Date Placeholder 3">
            <a:extLst>
              <a:ext uri="{FF2B5EF4-FFF2-40B4-BE49-F238E27FC236}">
                <a16:creationId xmlns:a16="http://schemas.microsoft.com/office/drawing/2014/main" id="{AA0CF1EC-7C6B-49AC-BF79-62F0EAFB94B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361670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E57DFDC5-7241-4108-B500-04EC5A9C304D}" type="slidenum">
              <a:rPr lang="en-US" smtClean="0"/>
              <a:pPr/>
              <a:t>15</a:t>
            </a:fld>
            <a:endParaRPr lang="en-US" dirty="0"/>
          </a:p>
        </p:txBody>
      </p:sp>
      <p:sp>
        <p:nvSpPr>
          <p:cNvPr id="3" name="Content Placeholder 2"/>
          <p:cNvSpPr>
            <a:spLocks noGrp="1"/>
          </p:cNvSpPr>
          <p:nvPr>
            <p:ph sz="quarter" idx="12"/>
          </p:nvPr>
        </p:nvSpPr>
        <p:spPr/>
        <p:txBody>
          <a:bodyPr vert="horz" lIns="68580" tIns="34290" rIns="68580" bIns="34290" rtlCol="0" anchor="t">
            <a:normAutofit/>
          </a:bodyPr>
          <a:lstStyle/>
          <a:p>
            <a:r>
              <a:rPr lang="en-US" dirty="0"/>
              <a:t>Maria, age 48:</a:t>
            </a:r>
          </a:p>
          <a:p>
            <a:pPr lvl="1" indent="-253365"/>
            <a:r>
              <a:rPr lang="en-US" dirty="0"/>
              <a:t>Eligible individual with self-only HDHP coverage from January through August </a:t>
            </a:r>
            <a:endParaRPr lang="en-US" dirty="0">
              <a:cs typeface="Calibri"/>
            </a:endParaRPr>
          </a:p>
          <a:p>
            <a:pPr lvl="1" indent="-253365"/>
            <a:r>
              <a:rPr lang="en-US" dirty="0"/>
              <a:t>Not an eligible individual from September through December</a:t>
            </a:r>
            <a:endParaRPr lang="en-US" dirty="0">
              <a:cs typeface="Calibri"/>
            </a:endParaRPr>
          </a:p>
          <a:p>
            <a:pPr>
              <a:buFont typeface="Wingdings" charset="2"/>
              <a:buChar char="Ø"/>
            </a:pPr>
            <a:r>
              <a:rPr lang="en-US" dirty="0"/>
              <a:t>Use the limitation chart and worksheet in Form 8889 Instructions to calculate her maximum contribution</a:t>
            </a:r>
          </a:p>
        </p:txBody>
      </p:sp>
      <p:sp>
        <p:nvSpPr>
          <p:cNvPr id="2" name="Title 1"/>
          <p:cNvSpPr>
            <a:spLocks noGrp="1"/>
          </p:cNvSpPr>
          <p:nvPr>
            <p:ph type="title"/>
          </p:nvPr>
        </p:nvSpPr>
        <p:spPr/>
        <p:txBody>
          <a:bodyPr/>
          <a:lstStyle/>
          <a:p>
            <a:r>
              <a:rPr lang="en-US" dirty="0"/>
              <a:t>Example 3: HSA Deduction</a:t>
            </a:r>
          </a:p>
        </p:txBody>
      </p:sp>
      <p:sp>
        <p:nvSpPr>
          <p:cNvPr id="6" name="Date Placeholder 5">
            <a:extLst>
              <a:ext uri="{FF2B5EF4-FFF2-40B4-BE49-F238E27FC236}">
                <a16:creationId xmlns:a16="http://schemas.microsoft.com/office/drawing/2014/main" id="{C66E56AC-930D-447D-BE24-4503FD11D84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988642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E57DFDC5-7241-4108-B500-04EC5A9C304D}" type="slidenum">
              <a:rPr lang="en-US" smtClean="0"/>
              <a:pPr/>
              <a:t>16</a:t>
            </a:fld>
            <a:endParaRPr lang="en-US" dirty="0"/>
          </a:p>
        </p:txBody>
      </p:sp>
      <p:sp>
        <p:nvSpPr>
          <p:cNvPr id="3" name="Content Placeholder 2"/>
          <p:cNvSpPr>
            <a:spLocks noGrp="1"/>
          </p:cNvSpPr>
          <p:nvPr>
            <p:ph sz="quarter" idx="12"/>
          </p:nvPr>
        </p:nvSpPr>
        <p:spPr/>
        <p:txBody>
          <a:bodyPr/>
          <a:lstStyle/>
          <a:p>
            <a:r>
              <a:rPr lang="en-US" dirty="0"/>
              <a:t>Maria will enter $3,500 for</a:t>
            </a:r>
            <a:br>
              <a:rPr lang="en-US" dirty="0"/>
            </a:br>
            <a:r>
              <a:rPr lang="en-US" dirty="0"/>
              <a:t>Jan – Aug; $0 for Sept – Dec</a:t>
            </a:r>
          </a:p>
          <a:p>
            <a:r>
              <a:rPr lang="en-US" dirty="0"/>
              <a:t>Deduction limited to </a:t>
            </a:r>
            <a:r>
              <a:rPr lang="en-US" b="1" dirty="0"/>
              <a:t>greater</a:t>
            </a:r>
            <a:br>
              <a:rPr lang="en-US" b="1" dirty="0"/>
            </a:br>
            <a:r>
              <a:rPr lang="en-US" dirty="0"/>
              <a:t>of $0 (Dec deduction) or $2,333 </a:t>
            </a:r>
            <a:br>
              <a:rPr lang="en-US" dirty="0"/>
            </a:br>
            <a:r>
              <a:rPr lang="en-US" dirty="0"/>
              <a:t>(8 X $3,500 = $28,000 ÷ 12)</a:t>
            </a:r>
          </a:p>
        </p:txBody>
      </p:sp>
      <p:sp>
        <p:nvSpPr>
          <p:cNvPr id="2" name="Title 1"/>
          <p:cNvSpPr>
            <a:spLocks noGrp="1"/>
          </p:cNvSpPr>
          <p:nvPr>
            <p:ph type="title"/>
          </p:nvPr>
        </p:nvSpPr>
        <p:spPr/>
        <p:txBody>
          <a:bodyPr/>
          <a:lstStyle/>
          <a:p>
            <a:r>
              <a:rPr lang="en-US"/>
              <a:t>Example 3: HSA Deduction, cont.</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815156228"/>
              </p:ext>
            </p:extLst>
          </p:nvPr>
        </p:nvGraphicFramePr>
        <p:xfrm>
          <a:off x="5744688" y="2036557"/>
          <a:ext cx="2719821" cy="3101762"/>
        </p:xfrm>
        <a:graphic>
          <a:graphicData uri="http://schemas.openxmlformats.org/drawingml/2006/table">
            <a:tbl>
              <a:tblPr firstRow="1" firstCol="1" bandRow="1"/>
              <a:tblGrid>
                <a:gridCol w="2016970">
                  <a:extLst>
                    <a:ext uri="{9D8B030D-6E8A-4147-A177-3AD203B41FA5}">
                      <a16:colId xmlns:a16="http://schemas.microsoft.com/office/drawing/2014/main" val="20000"/>
                    </a:ext>
                  </a:extLst>
                </a:gridCol>
                <a:gridCol w="702851">
                  <a:extLst>
                    <a:ext uri="{9D8B030D-6E8A-4147-A177-3AD203B41FA5}">
                      <a16:colId xmlns:a16="http://schemas.microsoft.com/office/drawing/2014/main" val="20001"/>
                    </a:ext>
                  </a:extLst>
                </a:gridCol>
              </a:tblGrid>
              <a:tr h="209108">
                <a:tc>
                  <a:txBody>
                    <a:bodyPr/>
                    <a:lstStyle/>
                    <a:p>
                      <a:pPr marL="0" marR="0" eaLnBrk="0" hangingPunct="0">
                        <a:spcBef>
                          <a:spcPts val="0"/>
                        </a:spcBef>
                        <a:spcAft>
                          <a:spcPts val="0"/>
                        </a:spcAft>
                      </a:pPr>
                      <a:r>
                        <a:rPr lang="en-US" sz="900" dirty="0">
                          <a:solidFill>
                            <a:srgbClr val="231F20"/>
                          </a:solidFill>
                          <a:effectLst/>
                          <a:latin typeface="Arial" panose="020B0604020202020204" pitchFamily="34" charset="0"/>
                          <a:ea typeface="Calibri" panose="020F0502020204030204" pitchFamily="34" charset="0"/>
                        </a:rPr>
                        <a:t>January</a:t>
                      </a:r>
                      <a:r>
                        <a:rPr lang="en-US" sz="900" u="dash" spc="-35" dirty="0">
                          <a:solidFill>
                            <a:srgbClr val="231F20"/>
                          </a:solidFill>
                          <a:effectLst/>
                          <a:latin typeface="Arial" panose="020B0604020202020204" pitchFamily="34" charset="0"/>
                          <a:ea typeface="Calibri" panose="020F0502020204030204" pitchFamily="34" charset="0"/>
                        </a:rPr>
                        <a:t> </a:t>
                      </a:r>
                      <a:endParaRPr lang="en-US" sz="9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eaLnBrk="0" hangingPunct="0">
                        <a:spcBef>
                          <a:spcPts val="0"/>
                        </a:spcBef>
                        <a:spcAft>
                          <a:spcPts val="0"/>
                        </a:spcAft>
                      </a:pPr>
                      <a:r>
                        <a:rPr lang="en-US" sz="900" dirty="0">
                          <a:solidFill>
                            <a:srgbClr val="231F20"/>
                          </a:solidFill>
                          <a:effectLst/>
                          <a:latin typeface="Arial"/>
                          <a:ea typeface="Calibri" panose="020F0502020204030204" pitchFamily="34" charset="0"/>
                        </a:rPr>
                        <a:t>3,500</a:t>
                      </a:r>
                      <a:endParaRPr lang="en-US" sz="9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09108">
                <a:tc>
                  <a:txBody>
                    <a:bodyPr/>
                    <a:lstStyle/>
                    <a:p>
                      <a:pPr marL="0" marR="0" eaLnBrk="0" hangingPunct="0">
                        <a:spcBef>
                          <a:spcPts val="0"/>
                        </a:spcBef>
                        <a:spcAft>
                          <a:spcPts val="0"/>
                        </a:spcAft>
                      </a:pPr>
                      <a:r>
                        <a:rPr lang="en-US" sz="900" dirty="0">
                          <a:solidFill>
                            <a:srgbClr val="231F20"/>
                          </a:solidFill>
                          <a:effectLst/>
                          <a:latin typeface="Arial" panose="020B0604020202020204" pitchFamily="34" charset="0"/>
                          <a:ea typeface="Calibri" panose="020F0502020204030204" pitchFamily="34" charset="0"/>
                        </a:rPr>
                        <a:t>February</a:t>
                      </a:r>
                      <a:endParaRPr lang="en-US" sz="9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eaLnBrk="0" hangingPunct="0">
                        <a:spcBef>
                          <a:spcPts val="0"/>
                        </a:spcBef>
                        <a:spcAft>
                          <a:spcPts val="0"/>
                        </a:spcAft>
                      </a:pPr>
                      <a:r>
                        <a:rPr lang="en-US" sz="900" dirty="0">
                          <a:solidFill>
                            <a:srgbClr val="231F20"/>
                          </a:solidFill>
                          <a:effectLst/>
                          <a:latin typeface="Arial"/>
                          <a:ea typeface="Calibri" panose="020F0502020204030204" pitchFamily="34" charset="0"/>
                        </a:rPr>
                        <a:t>3,500</a:t>
                      </a:r>
                      <a:endParaRPr lang="en-US" sz="9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9108">
                <a:tc>
                  <a:txBody>
                    <a:bodyPr/>
                    <a:lstStyle/>
                    <a:p>
                      <a:pPr marL="0" marR="0" eaLnBrk="0" hangingPunct="0">
                        <a:spcBef>
                          <a:spcPts val="0"/>
                        </a:spcBef>
                        <a:spcAft>
                          <a:spcPts val="0"/>
                        </a:spcAft>
                      </a:pPr>
                      <a:r>
                        <a:rPr lang="en-US" sz="900" dirty="0">
                          <a:solidFill>
                            <a:srgbClr val="231F20"/>
                          </a:solidFill>
                          <a:effectLst/>
                          <a:latin typeface="Arial" panose="020B0604020202020204" pitchFamily="34" charset="0"/>
                          <a:ea typeface="Calibri" panose="020F0502020204030204" pitchFamily="34" charset="0"/>
                        </a:rPr>
                        <a:t>March</a:t>
                      </a:r>
                      <a:endParaRPr lang="en-US" sz="9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eaLnBrk="0" hangingPunct="0">
                        <a:spcBef>
                          <a:spcPts val="0"/>
                        </a:spcBef>
                        <a:spcAft>
                          <a:spcPts val="0"/>
                        </a:spcAft>
                      </a:pPr>
                      <a:r>
                        <a:rPr lang="en-US" sz="900" dirty="0">
                          <a:solidFill>
                            <a:srgbClr val="231F20"/>
                          </a:solidFill>
                          <a:effectLst/>
                          <a:latin typeface="Arial"/>
                          <a:ea typeface="Calibri" panose="020F0502020204030204" pitchFamily="34" charset="0"/>
                        </a:rPr>
                        <a:t>3,500</a:t>
                      </a:r>
                      <a:endParaRPr lang="en-US" sz="9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9108">
                <a:tc>
                  <a:txBody>
                    <a:bodyPr/>
                    <a:lstStyle/>
                    <a:p>
                      <a:pPr marL="0" marR="0" eaLnBrk="0" hangingPunct="0">
                        <a:spcBef>
                          <a:spcPts val="0"/>
                        </a:spcBef>
                        <a:spcAft>
                          <a:spcPts val="0"/>
                        </a:spcAft>
                      </a:pPr>
                      <a:r>
                        <a:rPr lang="en-US" sz="900" dirty="0">
                          <a:solidFill>
                            <a:srgbClr val="231F20"/>
                          </a:solidFill>
                          <a:effectLst/>
                          <a:latin typeface="Arial" panose="020B0604020202020204" pitchFamily="34" charset="0"/>
                          <a:ea typeface="Calibri" panose="020F0502020204030204" pitchFamily="34" charset="0"/>
                        </a:rPr>
                        <a:t>April</a:t>
                      </a:r>
                      <a:r>
                        <a:rPr lang="en-US" sz="900" u="dash" spc="10" dirty="0">
                          <a:solidFill>
                            <a:srgbClr val="231F20"/>
                          </a:solidFill>
                          <a:effectLst/>
                          <a:latin typeface="Arial" panose="020B0604020202020204" pitchFamily="34" charset="0"/>
                          <a:ea typeface="Calibri" panose="020F0502020204030204" pitchFamily="34" charset="0"/>
                        </a:rPr>
                        <a:t> </a:t>
                      </a:r>
                      <a:endParaRPr lang="en-US" sz="9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eaLnBrk="0" hangingPunct="0">
                        <a:spcBef>
                          <a:spcPts val="0"/>
                        </a:spcBef>
                        <a:spcAft>
                          <a:spcPts val="0"/>
                        </a:spcAft>
                      </a:pPr>
                      <a:r>
                        <a:rPr lang="en-US" sz="900" dirty="0">
                          <a:solidFill>
                            <a:srgbClr val="231F20"/>
                          </a:solidFill>
                          <a:effectLst/>
                          <a:latin typeface="Arial"/>
                          <a:ea typeface="Calibri" panose="020F0502020204030204" pitchFamily="34" charset="0"/>
                        </a:rPr>
                        <a:t>3,500</a:t>
                      </a:r>
                      <a:endParaRPr lang="en-US" sz="9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9108">
                <a:tc>
                  <a:txBody>
                    <a:bodyPr/>
                    <a:lstStyle/>
                    <a:p>
                      <a:pPr marL="0" marR="0" eaLnBrk="0" hangingPunct="0">
                        <a:spcBef>
                          <a:spcPts val="0"/>
                        </a:spcBef>
                        <a:spcAft>
                          <a:spcPts val="0"/>
                        </a:spcAft>
                      </a:pPr>
                      <a:r>
                        <a:rPr lang="en-US" sz="900" dirty="0">
                          <a:solidFill>
                            <a:srgbClr val="231F20"/>
                          </a:solidFill>
                          <a:effectLst/>
                          <a:latin typeface="Arial" panose="020B0604020202020204" pitchFamily="34" charset="0"/>
                          <a:ea typeface="Calibri" panose="020F0502020204030204" pitchFamily="34" charset="0"/>
                        </a:rPr>
                        <a:t>May</a:t>
                      </a:r>
                      <a:r>
                        <a:rPr lang="en-US" sz="900" u="dash" spc="10" dirty="0">
                          <a:solidFill>
                            <a:srgbClr val="231F20"/>
                          </a:solidFill>
                          <a:effectLst/>
                          <a:latin typeface="Arial" panose="020B0604020202020204" pitchFamily="34" charset="0"/>
                          <a:ea typeface="Calibri" panose="020F0502020204030204" pitchFamily="34" charset="0"/>
                        </a:rPr>
                        <a:t> </a:t>
                      </a:r>
                      <a:endParaRPr lang="en-US" sz="9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eaLnBrk="0" hangingPunct="0">
                        <a:spcBef>
                          <a:spcPts val="0"/>
                        </a:spcBef>
                        <a:spcAft>
                          <a:spcPts val="0"/>
                        </a:spcAft>
                      </a:pPr>
                      <a:r>
                        <a:rPr lang="en-US" sz="900" dirty="0">
                          <a:solidFill>
                            <a:srgbClr val="231F20"/>
                          </a:solidFill>
                          <a:effectLst/>
                          <a:latin typeface="Arial"/>
                          <a:ea typeface="Calibri" panose="020F0502020204030204" pitchFamily="34" charset="0"/>
                        </a:rPr>
                        <a:t>3,500</a:t>
                      </a:r>
                      <a:endParaRPr lang="en-US" sz="9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9108">
                <a:tc>
                  <a:txBody>
                    <a:bodyPr/>
                    <a:lstStyle/>
                    <a:p>
                      <a:pPr marL="0" marR="0" eaLnBrk="0" hangingPunct="0">
                        <a:spcBef>
                          <a:spcPts val="0"/>
                        </a:spcBef>
                        <a:spcAft>
                          <a:spcPts val="0"/>
                        </a:spcAft>
                      </a:pPr>
                      <a:r>
                        <a:rPr lang="en-US" sz="900" dirty="0">
                          <a:solidFill>
                            <a:srgbClr val="231F20"/>
                          </a:solidFill>
                          <a:effectLst/>
                          <a:latin typeface="Arial" panose="020B0604020202020204" pitchFamily="34" charset="0"/>
                          <a:ea typeface="Calibri" panose="020F0502020204030204" pitchFamily="34" charset="0"/>
                        </a:rPr>
                        <a:t>June</a:t>
                      </a:r>
                      <a:endParaRPr lang="en-US" sz="9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eaLnBrk="0" hangingPunct="0">
                        <a:spcBef>
                          <a:spcPts val="0"/>
                        </a:spcBef>
                        <a:spcAft>
                          <a:spcPts val="0"/>
                        </a:spcAft>
                      </a:pPr>
                      <a:r>
                        <a:rPr lang="en-US" sz="900" dirty="0">
                          <a:solidFill>
                            <a:srgbClr val="231F20"/>
                          </a:solidFill>
                          <a:effectLst/>
                          <a:latin typeface="Arial"/>
                          <a:ea typeface="Calibri" panose="020F0502020204030204" pitchFamily="34" charset="0"/>
                        </a:rPr>
                        <a:t>3,500</a:t>
                      </a:r>
                      <a:endParaRPr lang="en-US" sz="9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9108">
                <a:tc>
                  <a:txBody>
                    <a:bodyPr/>
                    <a:lstStyle/>
                    <a:p>
                      <a:pPr marL="0" marR="0" eaLnBrk="0" hangingPunct="0">
                        <a:spcBef>
                          <a:spcPts val="0"/>
                        </a:spcBef>
                        <a:spcAft>
                          <a:spcPts val="0"/>
                        </a:spcAft>
                      </a:pPr>
                      <a:r>
                        <a:rPr lang="en-US" sz="900" dirty="0">
                          <a:solidFill>
                            <a:srgbClr val="231F20"/>
                          </a:solidFill>
                          <a:effectLst/>
                          <a:latin typeface="Arial" panose="020B0604020202020204" pitchFamily="34" charset="0"/>
                          <a:ea typeface="Calibri" panose="020F0502020204030204" pitchFamily="34" charset="0"/>
                        </a:rPr>
                        <a:t>July</a:t>
                      </a:r>
                      <a:r>
                        <a:rPr lang="en-US" sz="900" u="dash" spc="10" dirty="0">
                          <a:solidFill>
                            <a:srgbClr val="231F20"/>
                          </a:solidFill>
                          <a:effectLst/>
                          <a:latin typeface="Arial" panose="020B0604020202020204" pitchFamily="34" charset="0"/>
                          <a:ea typeface="Calibri" panose="020F0502020204030204" pitchFamily="34" charset="0"/>
                        </a:rPr>
                        <a:t> </a:t>
                      </a:r>
                      <a:endParaRPr lang="en-US" sz="9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eaLnBrk="0" hangingPunct="0">
                        <a:spcBef>
                          <a:spcPts val="0"/>
                        </a:spcBef>
                        <a:spcAft>
                          <a:spcPts val="0"/>
                        </a:spcAft>
                      </a:pPr>
                      <a:r>
                        <a:rPr lang="en-US" sz="900" dirty="0">
                          <a:solidFill>
                            <a:srgbClr val="231F20"/>
                          </a:solidFill>
                          <a:effectLst/>
                          <a:latin typeface="Arial"/>
                          <a:ea typeface="Calibri" panose="020F0502020204030204" pitchFamily="34" charset="0"/>
                        </a:rPr>
                        <a:t>3,500</a:t>
                      </a:r>
                      <a:endParaRPr lang="en-US" sz="9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9108">
                <a:tc>
                  <a:txBody>
                    <a:bodyPr/>
                    <a:lstStyle/>
                    <a:p>
                      <a:pPr marL="0" marR="0" eaLnBrk="0" hangingPunct="0">
                        <a:spcBef>
                          <a:spcPts val="0"/>
                        </a:spcBef>
                        <a:spcAft>
                          <a:spcPts val="0"/>
                        </a:spcAft>
                      </a:pPr>
                      <a:r>
                        <a:rPr lang="en-US" sz="900" dirty="0">
                          <a:solidFill>
                            <a:srgbClr val="231F20"/>
                          </a:solidFill>
                          <a:effectLst/>
                          <a:latin typeface="Arial" panose="020B0604020202020204" pitchFamily="34" charset="0"/>
                          <a:ea typeface="Calibri" panose="020F0502020204030204" pitchFamily="34" charset="0"/>
                        </a:rPr>
                        <a:t>August</a:t>
                      </a:r>
                      <a:r>
                        <a:rPr lang="en-US" sz="900" u="dash" spc="-35" dirty="0">
                          <a:solidFill>
                            <a:srgbClr val="231F20"/>
                          </a:solidFill>
                          <a:effectLst/>
                          <a:latin typeface="Arial" panose="020B0604020202020204" pitchFamily="34" charset="0"/>
                          <a:ea typeface="Calibri" panose="020F0502020204030204" pitchFamily="34" charset="0"/>
                        </a:rPr>
                        <a:t> </a:t>
                      </a:r>
                      <a:endParaRPr lang="en-US" sz="9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eaLnBrk="0" hangingPunct="0">
                        <a:spcBef>
                          <a:spcPts val="0"/>
                        </a:spcBef>
                        <a:spcAft>
                          <a:spcPts val="0"/>
                        </a:spcAft>
                      </a:pPr>
                      <a:r>
                        <a:rPr lang="en-US" sz="900" dirty="0">
                          <a:solidFill>
                            <a:srgbClr val="231F20"/>
                          </a:solidFill>
                          <a:effectLst/>
                          <a:latin typeface="Arial"/>
                          <a:ea typeface="Calibri" panose="020F0502020204030204" pitchFamily="34" charset="0"/>
                        </a:rPr>
                        <a:t>3,500</a:t>
                      </a:r>
                      <a:endParaRPr lang="en-US" sz="9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9108">
                <a:tc>
                  <a:txBody>
                    <a:bodyPr/>
                    <a:lstStyle/>
                    <a:p>
                      <a:pPr marL="0" marR="0" eaLnBrk="0" hangingPunct="0">
                        <a:spcBef>
                          <a:spcPts val="0"/>
                        </a:spcBef>
                        <a:spcAft>
                          <a:spcPts val="0"/>
                        </a:spcAft>
                      </a:pPr>
                      <a:r>
                        <a:rPr lang="en-US" sz="900" dirty="0">
                          <a:solidFill>
                            <a:srgbClr val="231F20"/>
                          </a:solidFill>
                          <a:effectLst/>
                          <a:latin typeface="Arial" panose="020B0604020202020204" pitchFamily="34" charset="0"/>
                          <a:ea typeface="Calibri" panose="020F0502020204030204" pitchFamily="34" charset="0"/>
                        </a:rPr>
                        <a:t>September</a:t>
                      </a:r>
                      <a:r>
                        <a:rPr lang="en-US" sz="900" u="dash" spc="95" dirty="0">
                          <a:solidFill>
                            <a:srgbClr val="231F20"/>
                          </a:solidFill>
                          <a:effectLst/>
                          <a:latin typeface="Arial" panose="020B0604020202020204" pitchFamily="34" charset="0"/>
                          <a:ea typeface="Calibri" panose="020F0502020204030204" pitchFamily="34" charset="0"/>
                        </a:rPr>
                        <a:t> </a:t>
                      </a:r>
                      <a:endParaRPr lang="en-US" sz="9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r" eaLnBrk="0" hangingPunct="0">
                        <a:buNone/>
                      </a:pPr>
                      <a:r>
                        <a:rPr lang="en-US" sz="900" dirty="0">
                          <a:solidFill>
                            <a:srgbClr val="231F20"/>
                          </a:solidFill>
                          <a:effectLst/>
                          <a:latin typeface="Arial"/>
                        </a:rPr>
                        <a:t>0</a:t>
                      </a:r>
                      <a:endParaRPr lang="en-US" sz="800" dirty="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9108">
                <a:tc>
                  <a:txBody>
                    <a:bodyPr/>
                    <a:lstStyle/>
                    <a:p>
                      <a:pPr marL="0" marR="0" eaLnBrk="0" hangingPunct="0">
                        <a:spcBef>
                          <a:spcPts val="0"/>
                        </a:spcBef>
                        <a:spcAft>
                          <a:spcPts val="0"/>
                        </a:spcAft>
                      </a:pPr>
                      <a:r>
                        <a:rPr lang="en-US" sz="900" dirty="0">
                          <a:solidFill>
                            <a:srgbClr val="231F20"/>
                          </a:solidFill>
                          <a:effectLst/>
                          <a:latin typeface="Arial" panose="020B0604020202020204" pitchFamily="34" charset="0"/>
                          <a:ea typeface="Calibri" panose="020F0502020204030204" pitchFamily="34" charset="0"/>
                        </a:rPr>
                        <a:t>October</a:t>
                      </a:r>
                      <a:r>
                        <a:rPr lang="en-US" sz="900" u="dash" spc="-80" dirty="0">
                          <a:solidFill>
                            <a:srgbClr val="231F20"/>
                          </a:solidFill>
                          <a:effectLst/>
                          <a:latin typeface="Arial" panose="020B0604020202020204" pitchFamily="34" charset="0"/>
                          <a:ea typeface="Calibri" panose="020F0502020204030204" pitchFamily="34" charset="0"/>
                        </a:rPr>
                        <a:t> </a:t>
                      </a:r>
                      <a:endParaRPr lang="en-US" sz="9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eaLnBrk="0" hangingPunct="0">
                        <a:spcBef>
                          <a:spcPts val="0"/>
                        </a:spcBef>
                        <a:spcAft>
                          <a:spcPts val="0"/>
                        </a:spcAft>
                      </a:pPr>
                      <a:r>
                        <a:rPr lang="en-US" sz="900" dirty="0">
                          <a:solidFill>
                            <a:srgbClr val="231F20"/>
                          </a:solidFill>
                          <a:effectLst/>
                          <a:latin typeface="Arial" panose="020B0604020202020204" pitchFamily="34" charset="0"/>
                          <a:ea typeface="Calibri" panose="020F0502020204030204" pitchFamily="34" charset="0"/>
                        </a:rPr>
                        <a:t>0</a:t>
                      </a:r>
                      <a:endParaRPr lang="en-US" sz="9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09108">
                <a:tc>
                  <a:txBody>
                    <a:bodyPr/>
                    <a:lstStyle/>
                    <a:p>
                      <a:pPr marL="0" marR="0" eaLnBrk="0" hangingPunct="0">
                        <a:spcBef>
                          <a:spcPts val="0"/>
                        </a:spcBef>
                        <a:spcAft>
                          <a:spcPts val="0"/>
                        </a:spcAft>
                      </a:pPr>
                      <a:r>
                        <a:rPr lang="en-US" sz="900" dirty="0">
                          <a:solidFill>
                            <a:srgbClr val="231F20"/>
                          </a:solidFill>
                          <a:effectLst/>
                          <a:latin typeface="Arial" panose="020B0604020202020204" pitchFamily="34" charset="0"/>
                          <a:ea typeface="Calibri" panose="020F0502020204030204" pitchFamily="34" charset="0"/>
                        </a:rPr>
                        <a:t>November</a:t>
                      </a:r>
                      <a:r>
                        <a:rPr lang="en-US" sz="900" u="dash" spc="-80" dirty="0">
                          <a:solidFill>
                            <a:srgbClr val="231F20"/>
                          </a:solidFill>
                          <a:effectLst/>
                          <a:latin typeface="Arial" panose="020B0604020202020204" pitchFamily="34" charset="0"/>
                          <a:ea typeface="Calibri" panose="020F0502020204030204" pitchFamily="34" charset="0"/>
                        </a:rPr>
                        <a:t> </a:t>
                      </a:r>
                      <a:endParaRPr lang="en-US" sz="9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eaLnBrk="0" hangingPunct="0">
                        <a:spcBef>
                          <a:spcPts val="0"/>
                        </a:spcBef>
                        <a:spcAft>
                          <a:spcPts val="0"/>
                        </a:spcAft>
                      </a:pPr>
                      <a:r>
                        <a:rPr lang="en-US" sz="900" dirty="0">
                          <a:solidFill>
                            <a:srgbClr val="231F20"/>
                          </a:solidFill>
                          <a:effectLst/>
                          <a:latin typeface="Arial" panose="020B0604020202020204" pitchFamily="34" charset="0"/>
                          <a:ea typeface="Calibri" panose="020F0502020204030204" pitchFamily="34" charset="0"/>
                        </a:rPr>
                        <a:t>0</a:t>
                      </a:r>
                      <a:endParaRPr lang="en-US" sz="9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09108">
                <a:tc>
                  <a:txBody>
                    <a:bodyPr/>
                    <a:lstStyle/>
                    <a:p>
                      <a:pPr marL="0" marR="0" eaLnBrk="0" hangingPunct="0">
                        <a:spcBef>
                          <a:spcPts val="0"/>
                        </a:spcBef>
                        <a:spcAft>
                          <a:spcPts val="0"/>
                        </a:spcAft>
                      </a:pPr>
                      <a:r>
                        <a:rPr lang="en-US" sz="900" dirty="0">
                          <a:solidFill>
                            <a:srgbClr val="231F20"/>
                          </a:solidFill>
                          <a:effectLst/>
                          <a:latin typeface="Arial" panose="020B0604020202020204" pitchFamily="34" charset="0"/>
                          <a:ea typeface="Calibri" panose="020F0502020204030204" pitchFamily="34" charset="0"/>
                        </a:rPr>
                        <a:t>December</a:t>
                      </a:r>
                      <a:r>
                        <a:rPr lang="en-US" sz="900" u="dash" spc="-80" dirty="0">
                          <a:solidFill>
                            <a:srgbClr val="231F20"/>
                          </a:solidFill>
                          <a:effectLst/>
                          <a:latin typeface="Arial" panose="020B0604020202020204" pitchFamily="34" charset="0"/>
                          <a:ea typeface="Calibri" panose="020F0502020204030204" pitchFamily="34" charset="0"/>
                        </a:rPr>
                        <a:t> </a:t>
                      </a:r>
                      <a:endParaRPr lang="en-US" sz="9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eaLnBrk="0" hangingPunct="0">
                        <a:spcBef>
                          <a:spcPts val="0"/>
                        </a:spcBef>
                        <a:spcAft>
                          <a:spcPts val="0"/>
                        </a:spcAft>
                      </a:pPr>
                      <a:r>
                        <a:rPr lang="en-US" sz="900" dirty="0">
                          <a:solidFill>
                            <a:srgbClr val="231F20"/>
                          </a:solidFill>
                          <a:effectLst/>
                          <a:latin typeface="Arial" panose="020B0604020202020204" pitchFamily="34" charset="0"/>
                          <a:ea typeface="Calibri" panose="020F0502020204030204" pitchFamily="34" charset="0"/>
                        </a:rPr>
                        <a:t>0</a:t>
                      </a:r>
                      <a:endParaRPr lang="en-US" sz="9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09108">
                <a:tc>
                  <a:txBody>
                    <a:bodyPr/>
                    <a:lstStyle/>
                    <a:p>
                      <a:pPr marL="0" marR="0" eaLnBrk="0" hangingPunct="0">
                        <a:spcBef>
                          <a:spcPts val="0"/>
                        </a:spcBef>
                        <a:spcAft>
                          <a:spcPts val="0"/>
                        </a:spcAft>
                      </a:pPr>
                      <a:r>
                        <a:rPr lang="en-US" sz="900" b="1" dirty="0">
                          <a:solidFill>
                            <a:srgbClr val="231F20"/>
                          </a:solidFill>
                          <a:effectLst/>
                          <a:latin typeface="Arial" panose="020B0604020202020204" pitchFamily="34" charset="0"/>
                          <a:ea typeface="Calibri" panose="020F0502020204030204" pitchFamily="34" charset="0"/>
                        </a:rPr>
                        <a:t>Total</a:t>
                      </a:r>
                      <a:r>
                        <a:rPr lang="en-US" sz="900" b="1" spc="85" dirty="0">
                          <a:solidFill>
                            <a:srgbClr val="231F20"/>
                          </a:solidFill>
                          <a:effectLst/>
                          <a:latin typeface="Arial" panose="020B0604020202020204" pitchFamily="34" charset="0"/>
                          <a:ea typeface="Calibri" panose="020F0502020204030204" pitchFamily="34" charset="0"/>
                        </a:rPr>
                        <a:t> </a:t>
                      </a:r>
                      <a:r>
                        <a:rPr lang="en-US" sz="900" b="1" dirty="0">
                          <a:solidFill>
                            <a:srgbClr val="231F20"/>
                          </a:solidFill>
                          <a:effectLst/>
                          <a:latin typeface="Arial" panose="020B0604020202020204" pitchFamily="34" charset="0"/>
                          <a:ea typeface="Calibri" panose="020F0502020204030204" pitchFamily="34" charset="0"/>
                        </a:rPr>
                        <a:t>for</a:t>
                      </a:r>
                      <a:r>
                        <a:rPr lang="en-US" sz="900" b="1" spc="85" dirty="0">
                          <a:solidFill>
                            <a:srgbClr val="231F20"/>
                          </a:solidFill>
                          <a:effectLst/>
                          <a:latin typeface="Arial" panose="020B0604020202020204" pitchFamily="34" charset="0"/>
                          <a:ea typeface="Calibri" panose="020F0502020204030204" pitchFamily="34" charset="0"/>
                        </a:rPr>
                        <a:t> </a:t>
                      </a:r>
                      <a:r>
                        <a:rPr lang="en-US" sz="900" b="1" dirty="0">
                          <a:solidFill>
                            <a:srgbClr val="231F20"/>
                          </a:solidFill>
                          <a:effectLst/>
                          <a:latin typeface="Arial" panose="020B0604020202020204" pitchFamily="34" charset="0"/>
                          <a:ea typeface="Calibri" panose="020F0502020204030204" pitchFamily="34" charset="0"/>
                        </a:rPr>
                        <a:t>all</a:t>
                      </a:r>
                      <a:r>
                        <a:rPr lang="en-US" sz="900" b="1" spc="85" dirty="0">
                          <a:solidFill>
                            <a:srgbClr val="231F20"/>
                          </a:solidFill>
                          <a:effectLst/>
                          <a:latin typeface="Arial" panose="020B0604020202020204" pitchFamily="34" charset="0"/>
                          <a:ea typeface="Calibri" panose="020F0502020204030204" pitchFamily="34" charset="0"/>
                        </a:rPr>
                        <a:t> </a:t>
                      </a:r>
                      <a:r>
                        <a:rPr lang="en-US" sz="900" b="1" dirty="0">
                          <a:solidFill>
                            <a:srgbClr val="231F20"/>
                          </a:solidFill>
                          <a:effectLst/>
                          <a:latin typeface="Arial" panose="020B0604020202020204" pitchFamily="34" charset="0"/>
                          <a:ea typeface="Calibri" panose="020F0502020204030204" pitchFamily="34" charset="0"/>
                        </a:rPr>
                        <a:t>months</a:t>
                      </a:r>
                      <a:r>
                        <a:rPr lang="en-US" sz="900" b="1" u="dash" spc="5" dirty="0">
                          <a:solidFill>
                            <a:srgbClr val="231F20"/>
                          </a:solidFill>
                          <a:effectLst/>
                          <a:latin typeface="Arial" panose="020B0604020202020204" pitchFamily="34" charset="0"/>
                          <a:ea typeface="Calibri" panose="020F0502020204030204" pitchFamily="34" charset="0"/>
                        </a:rPr>
                        <a:t> </a:t>
                      </a:r>
                      <a:endParaRPr lang="en-US" sz="9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eaLnBrk="0" hangingPunct="0">
                        <a:spcBef>
                          <a:spcPts val="0"/>
                        </a:spcBef>
                        <a:spcAft>
                          <a:spcPts val="0"/>
                        </a:spcAft>
                      </a:pPr>
                      <a:r>
                        <a:rPr lang="en-US" sz="900" b="1" dirty="0">
                          <a:solidFill>
                            <a:srgbClr val="231F20"/>
                          </a:solidFill>
                          <a:effectLst/>
                          <a:latin typeface="Arial"/>
                          <a:ea typeface="Calibri" panose="020F0502020204030204" pitchFamily="34" charset="0"/>
                        </a:rPr>
                        <a:t>28,000</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83364">
                <a:tc>
                  <a:txBody>
                    <a:bodyPr/>
                    <a:lstStyle/>
                    <a:p>
                      <a:pPr marL="0" marR="0" eaLnBrk="0" hangingPunct="0">
                        <a:spcBef>
                          <a:spcPts val="0"/>
                        </a:spcBef>
                        <a:spcAft>
                          <a:spcPts val="0"/>
                        </a:spcAft>
                      </a:pPr>
                      <a:r>
                        <a:rPr lang="en-US" sz="900" b="1" dirty="0">
                          <a:solidFill>
                            <a:srgbClr val="231F20"/>
                          </a:solidFill>
                          <a:effectLst/>
                          <a:latin typeface="Arial" panose="020B0604020202020204" pitchFamily="34" charset="0"/>
                          <a:ea typeface="Calibri" panose="020F0502020204030204" pitchFamily="34" charset="0"/>
                        </a:rPr>
                        <a:t>Limitation.</a:t>
                      </a:r>
                      <a:r>
                        <a:rPr lang="en-US" sz="900" b="1" spc="-50" dirty="0">
                          <a:solidFill>
                            <a:srgbClr val="231F20"/>
                          </a:solidFill>
                          <a:effectLst/>
                          <a:latin typeface="Arial" panose="020B0604020202020204" pitchFamily="34" charset="0"/>
                          <a:ea typeface="Calibri" panose="020F0502020204030204" pitchFamily="34" charset="0"/>
                        </a:rPr>
                        <a:t> </a:t>
                      </a:r>
                      <a:r>
                        <a:rPr lang="en-US" sz="800" dirty="0">
                          <a:solidFill>
                            <a:srgbClr val="231F20"/>
                          </a:solidFill>
                          <a:effectLst/>
                          <a:latin typeface="Arial" panose="020B0604020202020204" pitchFamily="34" charset="0"/>
                          <a:ea typeface="Calibri" panose="020F0502020204030204" pitchFamily="34" charset="0"/>
                        </a:rPr>
                        <a:t>Divide</a:t>
                      </a:r>
                      <a:r>
                        <a:rPr lang="en-US" sz="800" spc="-45" dirty="0">
                          <a:solidFill>
                            <a:srgbClr val="231F20"/>
                          </a:solidFill>
                          <a:effectLst/>
                          <a:latin typeface="Arial" panose="020B0604020202020204" pitchFamily="34" charset="0"/>
                          <a:ea typeface="Calibri" panose="020F0502020204030204" pitchFamily="34" charset="0"/>
                        </a:rPr>
                        <a:t> </a:t>
                      </a:r>
                      <a:r>
                        <a:rPr lang="en-US" sz="800" dirty="0">
                          <a:solidFill>
                            <a:srgbClr val="231F20"/>
                          </a:solidFill>
                          <a:effectLst/>
                          <a:latin typeface="Arial" panose="020B0604020202020204" pitchFamily="34" charset="0"/>
                          <a:ea typeface="Calibri" panose="020F0502020204030204" pitchFamily="34" charset="0"/>
                        </a:rPr>
                        <a:t>the</a:t>
                      </a:r>
                      <a:r>
                        <a:rPr lang="en-US" sz="800" spc="-50" dirty="0">
                          <a:solidFill>
                            <a:srgbClr val="231F20"/>
                          </a:solidFill>
                          <a:effectLst/>
                          <a:latin typeface="Arial" panose="020B0604020202020204" pitchFamily="34" charset="0"/>
                          <a:ea typeface="Calibri" panose="020F0502020204030204" pitchFamily="34" charset="0"/>
                        </a:rPr>
                        <a:t> </a:t>
                      </a:r>
                      <a:r>
                        <a:rPr lang="en-US" sz="800" dirty="0">
                          <a:solidFill>
                            <a:srgbClr val="231F20"/>
                          </a:solidFill>
                          <a:effectLst/>
                          <a:latin typeface="Arial" panose="020B0604020202020204" pitchFamily="34" charset="0"/>
                          <a:ea typeface="Calibri" panose="020F0502020204030204" pitchFamily="34" charset="0"/>
                        </a:rPr>
                        <a:t>total</a:t>
                      </a:r>
                      <a:r>
                        <a:rPr lang="en-US" sz="800" spc="-45" dirty="0">
                          <a:solidFill>
                            <a:srgbClr val="231F20"/>
                          </a:solidFill>
                          <a:effectLst/>
                          <a:latin typeface="Arial" panose="020B0604020202020204" pitchFamily="34" charset="0"/>
                          <a:ea typeface="Calibri" panose="020F0502020204030204" pitchFamily="34" charset="0"/>
                        </a:rPr>
                        <a:t> </a:t>
                      </a:r>
                      <a:r>
                        <a:rPr lang="en-US" sz="800" dirty="0">
                          <a:solidFill>
                            <a:srgbClr val="231F20"/>
                          </a:solidFill>
                          <a:effectLst/>
                          <a:latin typeface="Arial" panose="020B0604020202020204" pitchFamily="34" charset="0"/>
                          <a:ea typeface="Calibri" panose="020F0502020204030204" pitchFamily="34" charset="0"/>
                        </a:rPr>
                        <a:t>by</a:t>
                      </a:r>
                      <a:r>
                        <a:rPr lang="en-US" sz="800" spc="-50" dirty="0">
                          <a:solidFill>
                            <a:srgbClr val="231F20"/>
                          </a:solidFill>
                          <a:effectLst/>
                          <a:latin typeface="Arial" panose="020B0604020202020204" pitchFamily="34" charset="0"/>
                          <a:ea typeface="Calibri" panose="020F0502020204030204" pitchFamily="34" charset="0"/>
                        </a:rPr>
                        <a:t> </a:t>
                      </a:r>
                      <a:r>
                        <a:rPr lang="en-US" sz="800" dirty="0">
                          <a:solidFill>
                            <a:srgbClr val="231F20"/>
                          </a:solidFill>
                          <a:effectLst/>
                          <a:latin typeface="Arial" panose="020B0604020202020204" pitchFamily="34" charset="0"/>
                          <a:ea typeface="Calibri" panose="020F0502020204030204" pitchFamily="34" charset="0"/>
                        </a:rPr>
                        <a:t>12</a:t>
                      </a:r>
                      <a:r>
                        <a:rPr lang="en-US" sz="800" u="dash" dirty="0">
                          <a:solidFill>
                            <a:srgbClr val="231F20"/>
                          </a:solidFill>
                          <a:effectLst/>
                          <a:latin typeface="Arial" panose="020B0604020202020204" pitchFamily="34" charset="0"/>
                          <a:ea typeface="Calibri" panose="020F0502020204030204" pitchFamily="34" charset="0"/>
                        </a:rPr>
                        <a:t> </a:t>
                      </a:r>
                      <a:endParaRPr lang="en-US" sz="9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eaLnBrk="0" hangingPunct="0">
                        <a:spcBef>
                          <a:spcPts val="0"/>
                        </a:spcBef>
                        <a:spcAft>
                          <a:spcPts val="0"/>
                        </a:spcAft>
                      </a:pPr>
                      <a:r>
                        <a:rPr lang="en-US" sz="900" b="1" dirty="0">
                          <a:solidFill>
                            <a:srgbClr val="231F20"/>
                          </a:solidFill>
                          <a:effectLst/>
                          <a:latin typeface="Arial"/>
                          <a:ea typeface="Calibri" panose="020F0502020204030204" pitchFamily="34" charset="0"/>
                        </a:rPr>
                        <a:t>2,333</a:t>
                      </a:r>
                      <a:endParaRPr lang="en-US" sz="9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6" name="Date Placeholder 5">
            <a:extLst>
              <a:ext uri="{FF2B5EF4-FFF2-40B4-BE49-F238E27FC236}">
                <a16:creationId xmlns:a16="http://schemas.microsoft.com/office/drawing/2014/main" id="{51AD146B-DA32-4342-AB51-156DE58BFC1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137277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E57DFDC5-7241-4108-B500-04EC5A9C304D}" type="slidenum">
              <a:rPr lang="en-US" smtClean="0"/>
              <a:pPr/>
              <a:t>17</a:t>
            </a:fld>
            <a:endParaRPr lang="en-US" dirty="0"/>
          </a:p>
        </p:txBody>
      </p:sp>
      <p:sp>
        <p:nvSpPr>
          <p:cNvPr id="3" name="Content Placeholder 2"/>
          <p:cNvSpPr>
            <a:spLocks noGrp="1"/>
          </p:cNvSpPr>
          <p:nvPr>
            <p:ph sz="quarter" idx="12"/>
          </p:nvPr>
        </p:nvSpPr>
        <p:spPr/>
        <p:txBody>
          <a:bodyPr>
            <a:normAutofit/>
          </a:bodyPr>
          <a:lstStyle/>
          <a:p>
            <a:pPr>
              <a:buNone/>
            </a:pPr>
            <a:r>
              <a:rPr lang="en-US" dirty="0"/>
              <a:t>On December 1, 2019:</a:t>
            </a:r>
          </a:p>
          <a:p>
            <a:r>
              <a:rPr lang="en-US" dirty="0"/>
              <a:t>Chris, age 53, is eligible individual for HSA</a:t>
            </a:r>
          </a:p>
          <a:p>
            <a:pPr lvl="1"/>
            <a:r>
              <a:rPr lang="en-US" dirty="0"/>
              <a:t>Started family HDHP coverage</a:t>
            </a:r>
          </a:p>
          <a:p>
            <a:pPr lvl="1"/>
            <a:r>
              <a:rPr lang="en-US" dirty="0"/>
              <a:t>Expects to meet the testing period requirement by remaining eligible through December 31 of the following tax year</a:t>
            </a:r>
          </a:p>
          <a:p>
            <a:pPr>
              <a:buFont typeface="Wingdings" charset="2"/>
              <a:buChar char="Ø"/>
            </a:pPr>
            <a:r>
              <a:rPr lang="en-US" dirty="0"/>
              <a:t>Under the last-month rule, he can contribute up to $7,000, the maximum family contribution limit for 2019 </a:t>
            </a:r>
          </a:p>
        </p:txBody>
      </p:sp>
      <p:sp>
        <p:nvSpPr>
          <p:cNvPr id="2" name="Title 1"/>
          <p:cNvSpPr>
            <a:spLocks noGrp="1"/>
          </p:cNvSpPr>
          <p:nvPr>
            <p:ph type="title"/>
          </p:nvPr>
        </p:nvSpPr>
        <p:spPr/>
        <p:txBody>
          <a:bodyPr/>
          <a:lstStyle/>
          <a:p>
            <a:r>
              <a:rPr lang="en-US" dirty="0"/>
              <a:t>Example 4: Last-Month Rule</a:t>
            </a:r>
          </a:p>
        </p:txBody>
      </p:sp>
      <p:sp>
        <p:nvSpPr>
          <p:cNvPr id="6" name="Date Placeholder 5">
            <a:extLst>
              <a:ext uri="{FF2B5EF4-FFF2-40B4-BE49-F238E27FC236}">
                <a16:creationId xmlns:a16="http://schemas.microsoft.com/office/drawing/2014/main" id="{F3D5A5A9-DDBC-4982-975D-78490CC29368}"/>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718437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E57DFDC5-7241-4108-B500-04EC5A9C304D}" type="slidenum">
              <a:rPr lang="en-US" smtClean="0"/>
              <a:pPr/>
              <a:t>18</a:t>
            </a:fld>
            <a:endParaRPr lang="en-US" dirty="0"/>
          </a:p>
        </p:txBody>
      </p:sp>
      <p:sp>
        <p:nvSpPr>
          <p:cNvPr id="5" name="Content Placeholder 4"/>
          <p:cNvSpPr>
            <a:spLocks noGrp="1"/>
          </p:cNvSpPr>
          <p:nvPr>
            <p:ph sz="quarter" idx="12"/>
          </p:nvPr>
        </p:nvSpPr>
        <p:spPr/>
        <p:txBody>
          <a:bodyPr>
            <a:normAutofit/>
          </a:bodyPr>
          <a:lstStyle/>
          <a:p>
            <a:pPr>
              <a:buNone/>
            </a:pPr>
            <a:r>
              <a:rPr lang="en-US" dirty="0"/>
              <a:t>Testing period not met:</a:t>
            </a:r>
          </a:p>
          <a:p>
            <a:r>
              <a:rPr lang="en-US" dirty="0"/>
              <a:t>Assume Chris from Example 4 is not an eligible individual starting June 2020</a:t>
            </a:r>
          </a:p>
          <a:p>
            <a:r>
              <a:rPr lang="en-US" dirty="0"/>
              <a:t>He must recalculate his 2019 allowable contribution and include the excess contribution in his 2020 income (subject to additional 10% tax) </a:t>
            </a:r>
          </a:p>
          <a:p>
            <a:pPr lvl="1"/>
            <a:r>
              <a:rPr lang="en-US" dirty="0"/>
              <a:t>He’s entitled to contribution of 1/12 of $7,000 or </a:t>
            </a:r>
            <a:r>
              <a:rPr lang="en-US" b="1" dirty="0"/>
              <a:t>$583 </a:t>
            </a:r>
            <a:r>
              <a:rPr lang="en-US" dirty="0"/>
              <a:t>(Dec 2019)</a:t>
            </a:r>
          </a:p>
          <a:p>
            <a:pPr lvl="1"/>
            <a:r>
              <a:rPr lang="en-US" b="1" dirty="0"/>
              <a:t>$6,417 </a:t>
            </a:r>
            <a:r>
              <a:rPr lang="en-US" dirty="0"/>
              <a:t>included in 2020 taxable income ($7,000 - $583)</a:t>
            </a:r>
          </a:p>
          <a:p>
            <a:pPr>
              <a:buFont typeface="Wingdings" panose="05000000000000000000" pitchFamily="2" charset="2"/>
              <a:buChar char="Ø"/>
            </a:pPr>
            <a:r>
              <a:rPr lang="en-US" dirty="0"/>
              <a:t>Note that Chris’ 2020 return is </a:t>
            </a:r>
            <a:r>
              <a:rPr lang="en-US" b="1" dirty="0"/>
              <a:t>out of scope</a:t>
            </a:r>
          </a:p>
        </p:txBody>
      </p:sp>
      <p:sp>
        <p:nvSpPr>
          <p:cNvPr id="2" name="Title 1"/>
          <p:cNvSpPr>
            <a:spLocks noGrp="1"/>
          </p:cNvSpPr>
          <p:nvPr>
            <p:ph type="title"/>
          </p:nvPr>
        </p:nvSpPr>
        <p:spPr/>
        <p:txBody>
          <a:bodyPr>
            <a:normAutofit/>
          </a:bodyPr>
          <a:lstStyle/>
          <a:p>
            <a:r>
              <a:rPr lang="en-US" dirty="0"/>
              <a:t>Example 5: Testing Period</a:t>
            </a:r>
          </a:p>
        </p:txBody>
      </p:sp>
      <p:sp>
        <p:nvSpPr>
          <p:cNvPr id="6" name="Date Placeholder 5">
            <a:extLst>
              <a:ext uri="{FF2B5EF4-FFF2-40B4-BE49-F238E27FC236}">
                <a16:creationId xmlns:a16="http://schemas.microsoft.com/office/drawing/2014/main" id="{5D87D6FF-24D5-47E7-8650-CE2D096B92A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571514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6" name="Slide Number Placeholder 5"/>
          <p:cNvSpPr>
            <a:spLocks noGrp="1"/>
          </p:cNvSpPr>
          <p:nvPr>
            <p:ph type="sldNum" sz="quarter" idx="4"/>
          </p:nvPr>
        </p:nvSpPr>
        <p:spPr>
          <a:xfrm>
            <a:off x="457204" y="6265308"/>
            <a:ext cx="702365" cy="365125"/>
          </a:xfrm>
        </p:spPr>
        <p:txBody>
          <a:bodyPr/>
          <a:lstStyle/>
          <a:p>
            <a:fld id="{E57DFDC5-7241-4108-B500-04EC5A9C304D}" type="slidenum">
              <a:rPr lang="en-US" smtClean="0"/>
              <a:pPr/>
              <a:t>19</a:t>
            </a:fld>
            <a:endParaRPr lang="en-US" dirty="0"/>
          </a:p>
        </p:txBody>
      </p:sp>
      <p:sp>
        <p:nvSpPr>
          <p:cNvPr id="3" name="Content Placeholder 2"/>
          <p:cNvSpPr>
            <a:spLocks noGrp="1"/>
          </p:cNvSpPr>
          <p:nvPr>
            <p:ph sz="quarter" idx="12"/>
          </p:nvPr>
        </p:nvSpPr>
        <p:spPr/>
        <p:txBody>
          <a:bodyPr>
            <a:normAutofit/>
          </a:bodyPr>
          <a:lstStyle/>
          <a:p>
            <a:r>
              <a:rPr lang="en-US" dirty="0"/>
              <a:t>When both spouses are HSA eligible and</a:t>
            </a:r>
          </a:p>
          <a:p>
            <a:r>
              <a:rPr lang="en-US" dirty="0"/>
              <a:t>Each has </a:t>
            </a:r>
            <a:r>
              <a:rPr lang="en-US" b="1" dirty="0"/>
              <a:t>self-only </a:t>
            </a:r>
            <a:r>
              <a:rPr lang="en-US" dirty="0"/>
              <a:t>HDHP</a:t>
            </a:r>
            <a:r>
              <a:rPr lang="en-US" b="1" dirty="0"/>
              <a:t> </a:t>
            </a:r>
            <a:r>
              <a:rPr lang="en-US" dirty="0"/>
              <a:t>coverage</a:t>
            </a:r>
          </a:p>
          <a:p>
            <a:pPr lvl="1"/>
            <a:r>
              <a:rPr lang="en-US" dirty="0"/>
              <a:t>Each can contribute $3,500 </a:t>
            </a:r>
          </a:p>
          <a:p>
            <a:pPr lvl="1"/>
            <a:r>
              <a:rPr lang="en-US" dirty="0"/>
              <a:t>Total contribution/deduction = $7,000 (self only limit $3,500 X 2)</a:t>
            </a:r>
          </a:p>
          <a:p>
            <a:r>
              <a:rPr lang="en-US" dirty="0"/>
              <a:t>Additional contribution</a:t>
            </a:r>
          </a:p>
          <a:p>
            <a:pPr lvl="1"/>
            <a:r>
              <a:rPr lang="en-US" dirty="0"/>
              <a:t>55 or older can contribute additional $1,000 each</a:t>
            </a:r>
          </a:p>
          <a:p>
            <a:pPr lvl="1"/>
            <a:endParaRPr lang="en-US" dirty="0"/>
          </a:p>
        </p:txBody>
      </p:sp>
      <p:sp>
        <p:nvSpPr>
          <p:cNvPr id="2" name="Title 1"/>
          <p:cNvSpPr>
            <a:spLocks noGrp="1"/>
          </p:cNvSpPr>
          <p:nvPr>
            <p:ph type="title"/>
          </p:nvPr>
        </p:nvSpPr>
        <p:spPr/>
        <p:txBody>
          <a:bodyPr/>
          <a:lstStyle/>
          <a:p>
            <a:r>
              <a:rPr lang="en-US" dirty="0"/>
              <a:t>HSA Rules for Married Taxpayers</a:t>
            </a:r>
          </a:p>
        </p:txBody>
      </p:sp>
      <p:sp>
        <p:nvSpPr>
          <p:cNvPr id="4" name="Date Placeholder 3">
            <a:extLst>
              <a:ext uri="{FF2B5EF4-FFF2-40B4-BE49-F238E27FC236}">
                <a16:creationId xmlns:a16="http://schemas.microsoft.com/office/drawing/2014/main" id="{6404C2C7-2DC6-4CA7-BB4A-4A0C9A802B5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992390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E57DFDC5-7241-4108-B500-04EC5A9C304D}" type="slidenum">
              <a:rPr lang="en-US" smtClean="0"/>
              <a:pPr/>
              <a:t>2</a:t>
            </a:fld>
            <a:endParaRPr lang="en-US" dirty="0"/>
          </a:p>
        </p:txBody>
      </p:sp>
      <p:sp>
        <p:nvSpPr>
          <p:cNvPr id="4" name="Content Placeholder 3"/>
          <p:cNvSpPr>
            <a:spLocks noGrp="1"/>
          </p:cNvSpPr>
          <p:nvPr>
            <p:ph sz="quarter" idx="12"/>
          </p:nvPr>
        </p:nvSpPr>
        <p:spPr/>
        <p:txBody>
          <a:bodyPr/>
          <a:lstStyle/>
          <a:p>
            <a:r>
              <a:rPr lang="en-US" dirty="0"/>
              <a:t>Introduction to HSAs</a:t>
            </a:r>
          </a:p>
          <a:p>
            <a:r>
              <a:rPr lang="en-US" dirty="0"/>
              <a:t>HSA eligibility, contributions, and distributions</a:t>
            </a:r>
          </a:p>
          <a:p>
            <a:r>
              <a:rPr lang="en-US" dirty="0"/>
              <a:t>Determining the HSA deduction</a:t>
            </a:r>
          </a:p>
          <a:p>
            <a:r>
              <a:rPr lang="en-US" dirty="0"/>
              <a:t>Form 8889 </a:t>
            </a:r>
            <a:r>
              <a:rPr lang="en-US"/>
              <a:t>TaxSlayer entry</a:t>
            </a:r>
            <a:endParaRPr lang="en-US" dirty="0"/>
          </a:p>
        </p:txBody>
      </p:sp>
      <p:sp>
        <p:nvSpPr>
          <p:cNvPr id="5" name="Title 4"/>
          <p:cNvSpPr>
            <a:spLocks noGrp="1"/>
          </p:cNvSpPr>
          <p:nvPr>
            <p:ph type="title"/>
          </p:nvPr>
        </p:nvSpPr>
        <p:spPr/>
        <p:txBody>
          <a:bodyPr/>
          <a:lstStyle/>
          <a:p>
            <a:r>
              <a:rPr lang="en-US" dirty="0"/>
              <a:t>Lesson Topics</a:t>
            </a:r>
          </a:p>
        </p:txBody>
      </p:sp>
      <p:sp>
        <p:nvSpPr>
          <p:cNvPr id="6" name="Date Placeholder 5">
            <a:extLst>
              <a:ext uri="{FF2B5EF4-FFF2-40B4-BE49-F238E27FC236}">
                <a16:creationId xmlns:a16="http://schemas.microsoft.com/office/drawing/2014/main" id="{AD74FAE0-ED4C-4A17-B7EC-55879FF619B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659939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6" name="Slide Number Placeholder 5"/>
          <p:cNvSpPr>
            <a:spLocks noGrp="1"/>
          </p:cNvSpPr>
          <p:nvPr>
            <p:ph type="sldNum" sz="quarter" idx="4"/>
          </p:nvPr>
        </p:nvSpPr>
        <p:spPr>
          <a:xfrm>
            <a:off x="457204" y="6265308"/>
            <a:ext cx="702365" cy="365125"/>
          </a:xfrm>
        </p:spPr>
        <p:txBody>
          <a:bodyPr/>
          <a:lstStyle/>
          <a:p>
            <a:fld id="{E57DFDC5-7241-4108-B500-04EC5A9C304D}" type="slidenum">
              <a:rPr lang="en-US" smtClean="0"/>
              <a:pPr/>
              <a:t>20</a:t>
            </a:fld>
            <a:endParaRPr lang="en-US" dirty="0"/>
          </a:p>
        </p:txBody>
      </p:sp>
      <p:sp>
        <p:nvSpPr>
          <p:cNvPr id="3" name="Content Placeholder 2"/>
          <p:cNvSpPr>
            <a:spLocks noGrp="1"/>
          </p:cNvSpPr>
          <p:nvPr>
            <p:ph sz="quarter" idx="12"/>
          </p:nvPr>
        </p:nvSpPr>
        <p:spPr/>
        <p:txBody>
          <a:bodyPr>
            <a:normAutofit/>
          </a:bodyPr>
          <a:lstStyle/>
          <a:p>
            <a:r>
              <a:rPr lang="en-US" dirty="0"/>
              <a:t>If either spouse has </a:t>
            </a:r>
            <a:r>
              <a:rPr lang="en-US" b="1" dirty="0"/>
              <a:t>family </a:t>
            </a:r>
            <a:r>
              <a:rPr lang="en-US" dirty="0"/>
              <a:t>HDHP coverage, both spouses treated as having family HDHP coverage</a:t>
            </a:r>
          </a:p>
          <a:p>
            <a:pPr lvl="1"/>
            <a:r>
              <a:rPr lang="en-US" dirty="0"/>
              <a:t>Family contribution limit applies $7,000</a:t>
            </a:r>
          </a:p>
          <a:p>
            <a:pPr lvl="1"/>
            <a:r>
              <a:rPr lang="en-US" dirty="0"/>
              <a:t>Split evenly unless agree upon different split</a:t>
            </a:r>
          </a:p>
          <a:p>
            <a:pPr lvl="1"/>
            <a:r>
              <a:rPr lang="en-US" dirty="0"/>
              <a:t>Max contribution and deduction = $7,000 </a:t>
            </a:r>
          </a:p>
          <a:p>
            <a:r>
              <a:rPr lang="en-US" dirty="0"/>
              <a:t>Additional contribution</a:t>
            </a:r>
          </a:p>
          <a:p>
            <a:pPr lvl="1"/>
            <a:r>
              <a:rPr lang="en-US" dirty="0"/>
              <a:t>55 or older can contribute additional $1,000 each</a:t>
            </a:r>
          </a:p>
          <a:p>
            <a:pPr lvl="1"/>
            <a:endParaRPr lang="en-US" dirty="0"/>
          </a:p>
        </p:txBody>
      </p:sp>
      <p:sp>
        <p:nvSpPr>
          <p:cNvPr id="2" name="Title 1"/>
          <p:cNvSpPr>
            <a:spLocks noGrp="1"/>
          </p:cNvSpPr>
          <p:nvPr>
            <p:ph type="title"/>
          </p:nvPr>
        </p:nvSpPr>
        <p:spPr/>
        <p:txBody>
          <a:bodyPr/>
          <a:lstStyle/>
          <a:p>
            <a:r>
              <a:rPr lang="en-US" dirty="0"/>
              <a:t>HSA Rules for Married Taxpayers</a:t>
            </a:r>
          </a:p>
        </p:txBody>
      </p:sp>
      <p:sp>
        <p:nvSpPr>
          <p:cNvPr id="4" name="Date Placeholder 3">
            <a:extLst>
              <a:ext uri="{FF2B5EF4-FFF2-40B4-BE49-F238E27FC236}">
                <a16:creationId xmlns:a16="http://schemas.microsoft.com/office/drawing/2014/main" id="{C1CCFFBE-C9FA-4796-9DBE-CBEDC3A66AA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842165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6" name="Slide Number Placeholder 5"/>
          <p:cNvSpPr>
            <a:spLocks noGrp="1"/>
          </p:cNvSpPr>
          <p:nvPr>
            <p:ph type="sldNum" sz="quarter" idx="4"/>
          </p:nvPr>
        </p:nvSpPr>
        <p:spPr>
          <a:xfrm>
            <a:off x="457204" y="6265308"/>
            <a:ext cx="702365" cy="365125"/>
          </a:xfrm>
        </p:spPr>
        <p:txBody>
          <a:bodyPr/>
          <a:lstStyle/>
          <a:p>
            <a:fld id="{E57DFDC5-7241-4108-B500-04EC5A9C304D}" type="slidenum">
              <a:rPr lang="en-US" smtClean="0"/>
              <a:pPr/>
              <a:t>21</a:t>
            </a:fld>
            <a:endParaRPr lang="en-US" dirty="0"/>
          </a:p>
        </p:txBody>
      </p:sp>
      <p:sp>
        <p:nvSpPr>
          <p:cNvPr id="3" name="Content Placeholder 2"/>
          <p:cNvSpPr>
            <a:spLocks noGrp="1"/>
          </p:cNvSpPr>
          <p:nvPr>
            <p:ph sz="quarter" idx="12"/>
          </p:nvPr>
        </p:nvSpPr>
        <p:spPr/>
        <p:txBody>
          <a:bodyPr>
            <a:normAutofit/>
          </a:bodyPr>
          <a:lstStyle/>
          <a:p>
            <a:r>
              <a:rPr lang="en-US" dirty="0"/>
              <a:t>Mr. and Mrs. Auburn are eligible individuals </a:t>
            </a:r>
          </a:p>
          <a:p>
            <a:r>
              <a:rPr lang="en-US" dirty="0"/>
              <a:t>Mr. Auburn is 58 years old, Mrs. Auburn is 53</a:t>
            </a:r>
          </a:p>
          <a:p>
            <a:r>
              <a:rPr lang="en-US" dirty="0"/>
              <a:t>Both have HDHP family coverage and an HSA</a:t>
            </a:r>
          </a:p>
          <a:p>
            <a:r>
              <a:rPr lang="en-US" dirty="0"/>
              <a:t>They may split the family ($7,000) contribution limit equally or may agree on a different division</a:t>
            </a:r>
          </a:p>
          <a:p>
            <a:pPr>
              <a:buFont typeface="Wingdings" charset="2"/>
              <a:buChar char="Ø"/>
            </a:pPr>
            <a:r>
              <a:rPr lang="en-US" dirty="0"/>
              <a:t>Mr. Auburn can contribute an additional $1,000 to his HSA because he is age 55 or over</a:t>
            </a:r>
          </a:p>
        </p:txBody>
      </p:sp>
      <p:sp>
        <p:nvSpPr>
          <p:cNvPr id="2" name="Title 1"/>
          <p:cNvSpPr>
            <a:spLocks noGrp="1"/>
          </p:cNvSpPr>
          <p:nvPr>
            <p:ph type="title"/>
          </p:nvPr>
        </p:nvSpPr>
        <p:spPr/>
        <p:txBody>
          <a:bodyPr/>
          <a:lstStyle/>
          <a:p>
            <a:r>
              <a:rPr lang="en-US" dirty="0"/>
              <a:t>Example 6: Married Taxpayer</a:t>
            </a:r>
          </a:p>
        </p:txBody>
      </p:sp>
      <p:sp>
        <p:nvSpPr>
          <p:cNvPr id="7" name="Rectangle 6"/>
          <p:cNvSpPr/>
          <p:nvPr/>
        </p:nvSpPr>
        <p:spPr>
          <a:xfrm>
            <a:off x="7181851" y="1600533"/>
            <a:ext cx="1483895" cy="600164"/>
          </a:xfrm>
          <a:prstGeom prst="rect">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650" b="1" dirty="0"/>
              <a:t>Pub 4012 Tab E </a:t>
            </a:r>
          </a:p>
        </p:txBody>
      </p:sp>
      <p:sp>
        <p:nvSpPr>
          <p:cNvPr id="4" name="Date Placeholder 3">
            <a:extLst>
              <a:ext uri="{FF2B5EF4-FFF2-40B4-BE49-F238E27FC236}">
                <a16:creationId xmlns:a16="http://schemas.microsoft.com/office/drawing/2014/main" id="{276851B9-E676-4210-BF75-1E2D9D57032A}"/>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498744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E57DFDC5-7241-4108-B500-04EC5A9C304D}" type="slidenum">
              <a:rPr lang="en-US" smtClean="0"/>
              <a:pPr/>
              <a:t>22</a:t>
            </a:fld>
            <a:endParaRPr lang="en-US" dirty="0"/>
          </a:p>
        </p:txBody>
      </p:sp>
      <p:sp>
        <p:nvSpPr>
          <p:cNvPr id="5" name="Content Placeholder 4"/>
          <p:cNvSpPr>
            <a:spLocks noGrp="1"/>
          </p:cNvSpPr>
          <p:nvPr>
            <p:ph sz="quarter" idx="12"/>
          </p:nvPr>
        </p:nvSpPr>
        <p:spPr>
          <a:xfrm>
            <a:off x="959125" y="2178325"/>
            <a:ext cx="7414272" cy="3017520"/>
          </a:xfrm>
        </p:spPr>
        <p:txBody>
          <a:bodyPr vert="horz" lIns="68580" tIns="34290" rIns="68580" bIns="34290" rtlCol="0" anchor="t">
            <a:normAutofit/>
          </a:bodyPr>
          <a:lstStyle/>
          <a:p>
            <a:r>
              <a:rPr lang="en-US" dirty="0"/>
              <a:t>Do not claim deduction for excess contribution</a:t>
            </a:r>
          </a:p>
          <a:p>
            <a:r>
              <a:rPr lang="en-US" dirty="0"/>
              <a:t>Withdraw excess contribution by due date of return</a:t>
            </a:r>
          </a:p>
          <a:p>
            <a:pPr marL="255746" indent="-255746"/>
            <a:r>
              <a:rPr lang="en-US" dirty="0"/>
              <a:t>Withdraw and include on return</a:t>
            </a:r>
          </a:p>
          <a:p>
            <a:pPr marL="685562" lvl="1" indent="-255746"/>
            <a:r>
              <a:rPr lang="en-US" dirty="0"/>
              <a:t>Earnings on the excess contribution (e.g. Interest)</a:t>
            </a:r>
          </a:p>
          <a:p>
            <a:pPr marL="1071315" lvl="2" indent="-255746"/>
            <a:r>
              <a:rPr lang="en-US" dirty="0"/>
              <a:t>Earnings reported as other income on Form 1040 Schedule 1</a:t>
            </a:r>
            <a:endParaRPr lang="en-US" dirty="0">
              <a:cs typeface="Calibri"/>
            </a:endParaRPr>
          </a:p>
        </p:txBody>
      </p:sp>
      <p:sp>
        <p:nvSpPr>
          <p:cNvPr id="2" name="Title 1"/>
          <p:cNvSpPr>
            <a:spLocks noGrp="1"/>
          </p:cNvSpPr>
          <p:nvPr>
            <p:ph type="title"/>
          </p:nvPr>
        </p:nvSpPr>
        <p:spPr/>
        <p:txBody>
          <a:bodyPr/>
          <a:lstStyle/>
          <a:p>
            <a:r>
              <a:rPr lang="en-US" dirty="0"/>
              <a:t>Excess HSA Contribution and Deduction</a:t>
            </a:r>
          </a:p>
        </p:txBody>
      </p:sp>
      <p:sp>
        <p:nvSpPr>
          <p:cNvPr id="6" name="Date Placeholder 5">
            <a:extLst>
              <a:ext uri="{FF2B5EF4-FFF2-40B4-BE49-F238E27FC236}">
                <a16:creationId xmlns:a16="http://schemas.microsoft.com/office/drawing/2014/main" id="{63D88F03-95DF-43A9-BB33-D8EE3A7A0F2E}"/>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6458013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E57DFDC5-7241-4108-B500-04EC5A9C304D}" type="slidenum">
              <a:rPr lang="en-US" smtClean="0"/>
              <a:pPr/>
              <a:t>23</a:t>
            </a:fld>
            <a:endParaRPr lang="en-US" dirty="0"/>
          </a:p>
        </p:txBody>
      </p:sp>
      <p:sp>
        <p:nvSpPr>
          <p:cNvPr id="5" name="Content Placeholder 4"/>
          <p:cNvSpPr>
            <a:spLocks noGrp="1"/>
          </p:cNvSpPr>
          <p:nvPr>
            <p:ph sz="quarter" idx="12"/>
          </p:nvPr>
        </p:nvSpPr>
        <p:spPr/>
        <p:txBody>
          <a:bodyPr vert="horz" lIns="68580" tIns="34290" rIns="68580" bIns="34290" rtlCol="0" anchor="t">
            <a:normAutofit/>
          </a:bodyPr>
          <a:lstStyle/>
          <a:p>
            <a:pPr marL="255746" indent="-255746"/>
            <a:r>
              <a:rPr lang="en-US" dirty="0"/>
              <a:t>Excess contributions incur additional 6% tax until</a:t>
            </a:r>
          </a:p>
          <a:p>
            <a:pPr marL="685562" lvl="1" indent="-255746"/>
            <a:r>
              <a:rPr lang="en-US" dirty="0"/>
              <a:t>Withdrawn</a:t>
            </a:r>
            <a:r>
              <a:rPr lang="en-US" b="1" dirty="0"/>
              <a:t> or</a:t>
            </a:r>
          </a:p>
          <a:p>
            <a:pPr marL="685562" lvl="1" indent="-255746"/>
            <a:r>
              <a:rPr lang="en-US" dirty="0"/>
              <a:t>Used as qualified contribution in later year</a:t>
            </a:r>
          </a:p>
          <a:p>
            <a:pPr marL="255746" indent="-255746"/>
            <a:r>
              <a:rPr lang="en-US" b="1" dirty="0"/>
              <a:t>Out of scope </a:t>
            </a:r>
            <a:r>
              <a:rPr lang="en-US" dirty="0"/>
              <a:t>if additional tax applies</a:t>
            </a:r>
          </a:p>
        </p:txBody>
      </p:sp>
      <p:sp>
        <p:nvSpPr>
          <p:cNvPr id="2" name="Title 1"/>
          <p:cNvSpPr>
            <a:spLocks noGrp="1"/>
          </p:cNvSpPr>
          <p:nvPr>
            <p:ph type="title"/>
          </p:nvPr>
        </p:nvSpPr>
        <p:spPr/>
        <p:txBody>
          <a:bodyPr/>
          <a:lstStyle/>
          <a:p>
            <a:r>
              <a:rPr lang="en-US" dirty="0"/>
              <a:t>Excess HSA Contributions</a:t>
            </a:r>
          </a:p>
        </p:txBody>
      </p:sp>
      <p:sp>
        <p:nvSpPr>
          <p:cNvPr id="6" name="Rectangle 5"/>
          <p:cNvSpPr/>
          <p:nvPr/>
        </p:nvSpPr>
        <p:spPr>
          <a:xfrm>
            <a:off x="6756751" y="1711590"/>
            <a:ext cx="1913005" cy="346249"/>
          </a:xfrm>
          <a:prstGeom prst="rect">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650" b="1" dirty="0"/>
              <a:t>Form 5329 Part VII</a:t>
            </a:r>
          </a:p>
        </p:txBody>
      </p:sp>
      <p:sp>
        <p:nvSpPr>
          <p:cNvPr id="7" name="Date Placeholder 6">
            <a:extLst>
              <a:ext uri="{FF2B5EF4-FFF2-40B4-BE49-F238E27FC236}">
                <a16:creationId xmlns:a16="http://schemas.microsoft.com/office/drawing/2014/main" id="{865104FD-D3A2-416A-869E-74FFA72A5265}"/>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3523112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E57DFDC5-7241-4108-B500-04EC5A9C304D}" type="slidenum">
              <a:rPr lang="en-US" smtClean="0"/>
              <a:pPr/>
              <a:t>24</a:t>
            </a:fld>
            <a:endParaRPr lang="en-US" dirty="0"/>
          </a:p>
        </p:txBody>
      </p:sp>
      <p:sp>
        <p:nvSpPr>
          <p:cNvPr id="3" name="Content Placeholder 2"/>
          <p:cNvSpPr>
            <a:spLocks noGrp="1"/>
          </p:cNvSpPr>
          <p:nvPr>
            <p:ph sz="quarter" idx="12"/>
          </p:nvPr>
        </p:nvSpPr>
        <p:spPr/>
        <p:txBody>
          <a:bodyPr>
            <a:normAutofit/>
          </a:bodyPr>
          <a:lstStyle/>
          <a:p>
            <a:r>
              <a:rPr lang="en-US" dirty="0"/>
              <a:t>HSA contributions can be made up to due date of return</a:t>
            </a:r>
          </a:p>
          <a:p>
            <a:pPr lvl="1"/>
            <a:r>
              <a:rPr lang="en-US" dirty="0"/>
              <a:t>Without regard to extensions</a:t>
            </a:r>
          </a:p>
        </p:txBody>
      </p:sp>
      <p:sp>
        <p:nvSpPr>
          <p:cNvPr id="2" name="Title 1"/>
          <p:cNvSpPr>
            <a:spLocks noGrp="1"/>
          </p:cNvSpPr>
          <p:nvPr>
            <p:ph type="title"/>
          </p:nvPr>
        </p:nvSpPr>
        <p:spPr/>
        <p:txBody>
          <a:bodyPr/>
          <a:lstStyle/>
          <a:p>
            <a:r>
              <a:rPr lang="en-US" dirty="0"/>
              <a:t>HSA Contribution Deadline</a:t>
            </a:r>
          </a:p>
        </p:txBody>
      </p:sp>
      <p:sp>
        <p:nvSpPr>
          <p:cNvPr id="6" name="Date Placeholder 5">
            <a:extLst>
              <a:ext uri="{FF2B5EF4-FFF2-40B4-BE49-F238E27FC236}">
                <a16:creationId xmlns:a16="http://schemas.microsoft.com/office/drawing/2014/main" id="{3E0F77D6-031F-4850-AF2C-4B0366EB0FD6}"/>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997342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10" name="Slide Number Placeholder 9"/>
          <p:cNvSpPr>
            <a:spLocks noGrp="1"/>
          </p:cNvSpPr>
          <p:nvPr>
            <p:ph type="sldNum" sz="quarter" idx="4"/>
          </p:nvPr>
        </p:nvSpPr>
        <p:spPr>
          <a:xfrm>
            <a:off x="457204" y="6265308"/>
            <a:ext cx="702365" cy="365125"/>
          </a:xfrm>
        </p:spPr>
        <p:txBody>
          <a:bodyPr/>
          <a:lstStyle/>
          <a:p>
            <a:fld id="{974FADDD-0353-45F1-AB55-E763F675BE5A}" type="slidenum">
              <a:rPr lang="en-US" altLang="en-US" smtClean="0"/>
              <a:pPr/>
              <a:t>25</a:t>
            </a:fld>
            <a:endParaRPr lang="en-US" altLang="en-US" dirty="0"/>
          </a:p>
        </p:txBody>
      </p:sp>
      <p:sp>
        <p:nvSpPr>
          <p:cNvPr id="25603" name="Content Placeholder 2"/>
          <p:cNvSpPr>
            <a:spLocks noGrp="1"/>
          </p:cNvSpPr>
          <p:nvPr>
            <p:ph sz="quarter" idx="12"/>
          </p:nvPr>
        </p:nvSpPr>
        <p:spPr/>
        <p:txBody>
          <a:bodyPr vert="horz" lIns="68580" tIns="34290" rIns="68580" bIns="34290" rtlCol="0" anchor="t">
            <a:normAutofit/>
          </a:bodyPr>
          <a:lstStyle/>
          <a:p>
            <a:r>
              <a:rPr lang="en-US" altLang="en-US" dirty="0"/>
              <a:t>Distributions not taxed if offset by qualified medical expenses</a:t>
            </a:r>
          </a:p>
          <a:p>
            <a:pPr lvl="1" indent="-253365"/>
            <a:r>
              <a:rPr lang="en-US" altLang="en-US" dirty="0"/>
              <a:t>Expense must be</a:t>
            </a:r>
            <a:r>
              <a:rPr lang="en-US" altLang="en-US" b="1" dirty="0"/>
              <a:t> </a:t>
            </a:r>
            <a:r>
              <a:rPr lang="en-US" altLang="en-US" dirty="0"/>
              <a:t>incurred </a:t>
            </a:r>
            <a:r>
              <a:rPr lang="en-US" altLang="en-US" b="1" dirty="0"/>
              <a:t>after</a:t>
            </a:r>
            <a:r>
              <a:rPr lang="en-US" altLang="en-US" dirty="0"/>
              <a:t> HSA established</a:t>
            </a:r>
            <a:endParaRPr lang="en-US" altLang="en-US" dirty="0">
              <a:cs typeface="Calibri"/>
            </a:endParaRPr>
          </a:p>
          <a:p>
            <a:pPr lvl="2"/>
            <a:r>
              <a:rPr lang="en-US" altLang="en-US" dirty="0"/>
              <a:t>Even if the last-month rule is used</a:t>
            </a:r>
          </a:p>
          <a:p>
            <a:pPr lvl="1"/>
            <a:r>
              <a:rPr lang="en-US" altLang="en-US" dirty="0"/>
              <a:t>No time limit to take distribution and offset with current year or prior year medical expenses (must be after HSA established)</a:t>
            </a:r>
          </a:p>
          <a:p>
            <a:pPr lvl="2"/>
            <a:r>
              <a:rPr lang="en-US" altLang="en-US" dirty="0"/>
              <a:t>Do not deduct medical expense on Schedule A if expenses </a:t>
            </a:r>
            <a:r>
              <a:rPr lang="en-US" altLang="en-US" b="1" dirty="0"/>
              <a:t>will</a:t>
            </a:r>
            <a:r>
              <a:rPr lang="en-US" altLang="en-US" dirty="0"/>
              <a:t> be reimbursed by HSA</a:t>
            </a:r>
          </a:p>
          <a:p>
            <a:pPr lvl="2"/>
            <a:r>
              <a:rPr lang="en-US" altLang="en-US" dirty="0"/>
              <a:t>If reimbursed medical previously deducted, treat as a recovery (tax benefit rule applies to see if taxable)</a:t>
            </a:r>
          </a:p>
        </p:txBody>
      </p:sp>
      <p:sp>
        <p:nvSpPr>
          <p:cNvPr id="2" name="Title 1"/>
          <p:cNvSpPr>
            <a:spLocks noGrp="1"/>
          </p:cNvSpPr>
          <p:nvPr>
            <p:ph type="title"/>
          </p:nvPr>
        </p:nvSpPr>
        <p:spPr/>
        <p:txBody>
          <a:bodyPr>
            <a:normAutofit/>
          </a:bodyPr>
          <a:lstStyle/>
          <a:p>
            <a:r>
              <a:rPr lang="en-US" dirty="0"/>
              <a:t>HSA Distributions</a:t>
            </a:r>
          </a:p>
        </p:txBody>
      </p:sp>
      <p:sp>
        <p:nvSpPr>
          <p:cNvPr id="3" name="Date Placeholder 2">
            <a:extLst>
              <a:ext uri="{FF2B5EF4-FFF2-40B4-BE49-F238E27FC236}">
                <a16:creationId xmlns:a16="http://schemas.microsoft.com/office/drawing/2014/main" id="{354B0C3B-06B4-47FE-87F6-4FBF1D8CACB8}"/>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6430783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E57DFDC5-7241-4108-B500-04EC5A9C304D}" type="slidenum">
              <a:rPr lang="en-US" smtClean="0"/>
              <a:pPr/>
              <a:t>26</a:t>
            </a:fld>
            <a:endParaRPr lang="en-US" dirty="0"/>
          </a:p>
        </p:txBody>
      </p:sp>
      <p:sp>
        <p:nvSpPr>
          <p:cNvPr id="5" name="Content Placeholder 4"/>
          <p:cNvSpPr>
            <a:spLocks noGrp="1"/>
          </p:cNvSpPr>
          <p:nvPr>
            <p:ph sz="quarter" idx="12"/>
          </p:nvPr>
        </p:nvSpPr>
        <p:spPr/>
        <p:txBody>
          <a:bodyPr>
            <a:normAutofit/>
          </a:bodyPr>
          <a:lstStyle/>
          <a:p>
            <a:r>
              <a:rPr lang="en-US" dirty="0"/>
              <a:t>Excess distribution included as taxable income</a:t>
            </a:r>
          </a:p>
          <a:p>
            <a:pPr lvl="1"/>
            <a:r>
              <a:rPr lang="en-US" dirty="0"/>
              <a:t>Form 8889 Part II entry</a:t>
            </a:r>
          </a:p>
          <a:p>
            <a:pPr lvl="2"/>
            <a:r>
              <a:rPr lang="en-US" dirty="0"/>
              <a:t>Other income Form 1040 Schedule 1</a:t>
            </a:r>
          </a:p>
          <a:p>
            <a:r>
              <a:rPr lang="en-US" dirty="0"/>
              <a:t>Subject to 20% addition to tax</a:t>
            </a:r>
          </a:p>
          <a:p>
            <a:pPr lvl="1"/>
            <a:r>
              <a:rPr lang="en-US" dirty="0"/>
              <a:t>Exceptions</a:t>
            </a:r>
          </a:p>
          <a:p>
            <a:pPr lvl="2"/>
            <a:r>
              <a:rPr lang="en-US" dirty="0"/>
              <a:t>Death</a:t>
            </a:r>
          </a:p>
          <a:p>
            <a:pPr lvl="2"/>
            <a:r>
              <a:rPr lang="en-US" dirty="0"/>
              <a:t>Disability</a:t>
            </a:r>
          </a:p>
          <a:p>
            <a:pPr lvl="2"/>
            <a:r>
              <a:rPr lang="en-US" dirty="0"/>
              <a:t>After age 65</a:t>
            </a:r>
          </a:p>
        </p:txBody>
      </p:sp>
      <p:sp>
        <p:nvSpPr>
          <p:cNvPr id="2" name="Title 1"/>
          <p:cNvSpPr>
            <a:spLocks noGrp="1"/>
          </p:cNvSpPr>
          <p:nvPr>
            <p:ph type="title"/>
          </p:nvPr>
        </p:nvSpPr>
        <p:spPr/>
        <p:txBody>
          <a:bodyPr/>
          <a:lstStyle/>
          <a:p>
            <a:r>
              <a:rPr lang="en-US" dirty="0"/>
              <a:t>Excess HSA Distribution</a:t>
            </a:r>
          </a:p>
        </p:txBody>
      </p:sp>
      <p:sp>
        <p:nvSpPr>
          <p:cNvPr id="6" name="Date Placeholder 5">
            <a:extLst>
              <a:ext uri="{FF2B5EF4-FFF2-40B4-BE49-F238E27FC236}">
                <a16:creationId xmlns:a16="http://schemas.microsoft.com/office/drawing/2014/main" id="{28F44520-4901-4492-9B72-1E61D7A4F4FE}"/>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6555936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E57DFDC5-7241-4108-B500-04EC5A9C304D}" type="slidenum">
              <a:rPr lang="en-US" smtClean="0"/>
              <a:pPr/>
              <a:t>27</a:t>
            </a:fld>
            <a:endParaRPr lang="en-US" dirty="0"/>
          </a:p>
        </p:txBody>
      </p:sp>
      <p:sp>
        <p:nvSpPr>
          <p:cNvPr id="3" name="Content Placeholder 2"/>
          <p:cNvSpPr>
            <a:spLocks noGrp="1"/>
          </p:cNvSpPr>
          <p:nvPr>
            <p:ph sz="quarter" idx="12"/>
          </p:nvPr>
        </p:nvSpPr>
        <p:spPr/>
        <p:txBody>
          <a:bodyPr>
            <a:normAutofit/>
          </a:bodyPr>
          <a:lstStyle/>
          <a:p>
            <a:r>
              <a:rPr lang="en-US" dirty="0"/>
              <a:t>Taxpayer can repay nonqualified distribution </a:t>
            </a:r>
          </a:p>
          <a:p>
            <a:pPr lvl="1"/>
            <a:r>
              <a:rPr lang="en-US" dirty="0"/>
              <a:t>No later than April 15* following first year account beneficiary knew/should have known distribution in error</a:t>
            </a:r>
          </a:p>
          <a:p>
            <a:pPr marL="645319" lvl="1" indent="-214313">
              <a:buNone/>
            </a:pPr>
            <a:r>
              <a:rPr lang="en-US" dirty="0"/>
              <a:t>* April 15 is the date and does </a:t>
            </a:r>
            <a:r>
              <a:rPr lang="en-US" b="1" dirty="0"/>
              <a:t>not</a:t>
            </a:r>
            <a:r>
              <a:rPr lang="en-US" dirty="0"/>
              <a:t> vary based on the due date of the tax return </a:t>
            </a:r>
          </a:p>
        </p:txBody>
      </p:sp>
      <p:sp>
        <p:nvSpPr>
          <p:cNvPr id="2" name="Title 1"/>
          <p:cNvSpPr>
            <a:spLocks noGrp="1"/>
          </p:cNvSpPr>
          <p:nvPr>
            <p:ph type="title"/>
          </p:nvPr>
        </p:nvSpPr>
        <p:spPr/>
        <p:txBody>
          <a:bodyPr/>
          <a:lstStyle/>
          <a:p>
            <a:r>
              <a:rPr lang="en-US" dirty="0"/>
              <a:t>Nonqualified HSA Distributions</a:t>
            </a:r>
          </a:p>
        </p:txBody>
      </p:sp>
      <p:sp>
        <p:nvSpPr>
          <p:cNvPr id="6" name="Rectangle 5"/>
          <p:cNvSpPr/>
          <p:nvPr/>
        </p:nvSpPr>
        <p:spPr>
          <a:xfrm>
            <a:off x="6072941" y="1717473"/>
            <a:ext cx="2645127" cy="346249"/>
          </a:xfrm>
          <a:prstGeom prst="rect">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650" b="1" dirty="0"/>
              <a:t>Form 1099-SA Instructions</a:t>
            </a:r>
          </a:p>
        </p:txBody>
      </p:sp>
      <p:sp>
        <p:nvSpPr>
          <p:cNvPr id="7" name="Date Placeholder 6">
            <a:extLst>
              <a:ext uri="{FF2B5EF4-FFF2-40B4-BE49-F238E27FC236}">
                <a16:creationId xmlns:a16="http://schemas.microsoft.com/office/drawing/2014/main" id="{228E65EF-C0B4-48F8-A7CC-BEAFC217B04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270774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E57DFDC5-7241-4108-B500-04EC5A9C304D}" type="slidenum">
              <a:rPr lang="en-US" smtClean="0"/>
              <a:pPr/>
              <a:t>28</a:t>
            </a:fld>
            <a:endParaRPr lang="en-US" dirty="0"/>
          </a:p>
        </p:txBody>
      </p:sp>
      <p:sp>
        <p:nvSpPr>
          <p:cNvPr id="3" name="Content Placeholder 2"/>
          <p:cNvSpPr>
            <a:spLocks noGrp="1"/>
          </p:cNvSpPr>
          <p:nvPr>
            <p:ph sz="quarter" idx="12"/>
          </p:nvPr>
        </p:nvSpPr>
        <p:spPr/>
        <p:txBody>
          <a:bodyPr>
            <a:normAutofit/>
          </a:bodyPr>
          <a:lstStyle/>
          <a:p>
            <a:pPr lvl="0"/>
            <a:r>
              <a:rPr lang="en-US" dirty="0"/>
              <a:t>Qualified medical expenses include</a:t>
            </a:r>
          </a:p>
          <a:p>
            <a:pPr lvl="1"/>
            <a:r>
              <a:rPr lang="en-US" dirty="0"/>
              <a:t>Medical and dental expenses that would qualify as itemized deduction </a:t>
            </a:r>
          </a:p>
          <a:p>
            <a:pPr lvl="2"/>
            <a:r>
              <a:rPr lang="en-US" dirty="0"/>
              <a:t>See chart in Pub 4012 or Pub 502</a:t>
            </a:r>
          </a:p>
        </p:txBody>
      </p:sp>
      <p:sp>
        <p:nvSpPr>
          <p:cNvPr id="2" name="Title 1"/>
          <p:cNvSpPr>
            <a:spLocks noGrp="1"/>
          </p:cNvSpPr>
          <p:nvPr>
            <p:ph type="title"/>
          </p:nvPr>
        </p:nvSpPr>
        <p:spPr/>
        <p:txBody>
          <a:bodyPr>
            <a:normAutofit/>
          </a:bodyPr>
          <a:lstStyle/>
          <a:p>
            <a:r>
              <a:rPr lang="en-US" dirty="0"/>
              <a:t>Qualified Medical Expenses </a:t>
            </a:r>
          </a:p>
        </p:txBody>
      </p:sp>
      <p:sp>
        <p:nvSpPr>
          <p:cNvPr id="11" name="Rectangle 10"/>
          <p:cNvSpPr/>
          <p:nvPr/>
        </p:nvSpPr>
        <p:spPr>
          <a:xfrm>
            <a:off x="5429823" y="1696765"/>
            <a:ext cx="3485577" cy="346249"/>
          </a:xfrm>
          <a:prstGeom prst="rect">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650" b="1" dirty="0"/>
              <a:t>Pub 502 Medical and Dental Expenses</a:t>
            </a:r>
          </a:p>
        </p:txBody>
      </p:sp>
      <p:sp>
        <p:nvSpPr>
          <p:cNvPr id="6" name="Date Placeholder 5">
            <a:extLst>
              <a:ext uri="{FF2B5EF4-FFF2-40B4-BE49-F238E27FC236}">
                <a16:creationId xmlns:a16="http://schemas.microsoft.com/office/drawing/2014/main" id="{054D5440-ED66-4B5C-8055-9F11A1BA381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3384924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E57DFDC5-7241-4108-B500-04EC5A9C304D}" type="slidenum">
              <a:rPr lang="en-US" smtClean="0"/>
              <a:pPr/>
              <a:t>29</a:t>
            </a:fld>
            <a:endParaRPr lang="en-US" dirty="0"/>
          </a:p>
        </p:txBody>
      </p:sp>
      <p:sp>
        <p:nvSpPr>
          <p:cNvPr id="3" name="Content Placeholder 2"/>
          <p:cNvSpPr>
            <a:spLocks noGrp="1"/>
          </p:cNvSpPr>
          <p:nvPr>
            <p:ph sz="quarter" idx="12"/>
          </p:nvPr>
        </p:nvSpPr>
        <p:spPr/>
        <p:txBody>
          <a:bodyPr>
            <a:normAutofit/>
          </a:bodyPr>
          <a:lstStyle/>
          <a:p>
            <a:r>
              <a:rPr lang="en-US" dirty="0"/>
              <a:t>Insurance premiums that are qualified medical expenses for HSA distribution purposes</a:t>
            </a:r>
          </a:p>
          <a:p>
            <a:pPr lvl="1"/>
            <a:r>
              <a:rPr lang="en-US" dirty="0"/>
              <a:t>Long-term care coverage</a:t>
            </a:r>
          </a:p>
          <a:p>
            <a:pPr lvl="1"/>
            <a:r>
              <a:rPr lang="en-US" dirty="0"/>
              <a:t>COBRA</a:t>
            </a:r>
          </a:p>
          <a:p>
            <a:pPr lvl="1"/>
            <a:r>
              <a:rPr lang="en-US" dirty="0"/>
              <a:t>Coverage while receiving unemployment</a:t>
            </a:r>
          </a:p>
          <a:p>
            <a:pPr lvl="1"/>
            <a:r>
              <a:rPr lang="en-US" dirty="0"/>
              <a:t>Medicare or other coverage if over 65</a:t>
            </a:r>
          </a:p>
          <a:p>
            <a:pPr lvl="2"/>
            <a:r>
              <a:rPr lang="en-US" dirty="0"/>
              <a:t>Not supplemental coverage, e.g. </a:t>
            </a:r>
            <a:r>
              <a:rPr lang="en-US" dirty="0" err="1"/>
              <a:t>medi</a:t>
            </a:r>
            <a:r>
              <a:rPr lang="en-US" dirty="0"/>
              <a:t>-gap </a:t>
            </a:r>
          </a:p>
        </p:txBody>
      </p:sp>
      <p:sp>
        <p:nvSpPr>
          <p:cNvPr id="2" name="Title 1"/>
          <p:cNvSpPr>
            <a:spLocks noGrp="1"/>
          </p:cNvSpPr>
          <p:nvPr>
            <p:ph type="title"/>
          </p:nvPr>
        </p:nvSpPr>
        <p:spPr/>
        <p:txBody>
          <a:bodyPr>
            <a:normAutofit/>
          </a:bodyPr>
          <a:lstStyle/>
          <a:p>
            <a:r>
              <a:rPr lang="en-US" dirty="0"/>
              <a:t>Qualified Medical Insurance Expense </a:t>
            </a:r>
          </a:p>
        </p:txBody>
      </p:sp>
      <p:sp>
        <p:nvSpPr>
          <p:cNvPr id="7" name="Rectangle 6"/>
          <p:cNvSpPr/>
          <p:nvPr/>
        </p:nvSpPr>
        <p:spPr>
          <a:xfrm>
            <a:off x="7096125" y="1724516"/>
            <a:ext cx="995694" cy="346249"/>
          </a:xfrm>
          <a:prstGeom prst="rect">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650" b="1" dirty="0"/>
              <a:t>Pub 969 </a:t>
            </a:r>
          </a:p>
        </p:txBody>
      </p:sp>
      <p:sp>
        <p:nvSpPr>
          <p:cNvPr id="6" name="Date Placeholder 5">
            <a:extLst>
              <a:ext uri="{FF2B5EF4-FFF2-40B4-BE49-F238E27FC236}">
                <a16:creationId xmlns:a16="http://schemas.microsoft.com/office/drawing/2014/main" id="{8C93C400-DBE6-412A-81A9-935D30B64CC6}"/>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647454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E57DFDC5-7241-4108-B500-04EC5A9C304D}" type="slidenum">
              <a:rPr lang="en-US" smtClean="0"/>
              <a:pPr/>
              <a:t>3</a:t>
            </a:fld>
            <a:endParaRPr lang="en-US" dirty="0"/>
          </a:p>
        </p:txBody>
      </p:sp>
      <p:sp>
        <p:nvSpPr>
          <p:cNvPr id="5" name="Content Placeholder 4"/>
          <p:cNvSpPr>
            <a:spLocks noGrp="1"/>
          </p:cNvSpPr>
          <p:nvPr>
            <p:ph sz="quarter" idx="12"/>
          </p:nvPr>
        </p:nvSpPr>
        <p:spPr>
          <a:xfrm>
            <a:off x="959125" y="2178325"/>
            <a:ext cx="7435728" cy="3017520"/>
          </a:xfrm>
        </p:spPr>
        <p:txBody>
          <a:bodyPr>
            <a:normAutofit/>
          </a:bodyPr>
          <a:lstStyle/>
          <a:p>
            <a:r>
              <a:rPr lang="en-US" dirty="0"/>
              <a:t>Separate (optional) Health Savings Account (HSA) certification</a:t>
            </a:r>
          </a:p>
          <a:p>
            <a:pPr lvl="1"/>
            <a:r>
              <a:rPr lang="en-US" dirty="0"/>
              <a:t>Two HSA-certified counselors required: one to prepare – second to review</a:t>
            </a:r>
          </a:p>
          <a:p>
            <a:r>
              <a:rPr lang="en-US" dirty="0"/>
              <a:t>States may not conform</a:t>
            </a:r>
          </a:p>
          <a:p>
            <a:pPr lvl="1"/>
            <a:r>
              <a:rPr lang="en-US" dirty="0"/>
              <a:t>Check state for scope</a:t>
            </a:r>
          </a:p>
          <a:p>
            <a:r>
              <a:rPr lang="en-US" dirty="0"/>
              <a:t>Other arrangements </a:t>
            </a:r>
            <a:r>
              <a:rPr lang="en-US" b="1" dirty="0"/>
              <a:t>out of scope </a:t>
            </a:r>
            <a:endParaRPr lang="en-US" dirty="0"/>
          </a:p>
          <a:p>
            <a:pPr lvl="1"/>
            <a:r>
              <a:rPr lang="en-US" dirty="0"/>
              <a:t>Archer Medical Savings Accounts, Medicare Advantage MSA, etc.</a:t>
            </a:r>
          </a:p>
          <a:p>
            <a:pPr>
              <a:buFont typeface="Wingdings" panose="05000000000000000000" pitchFamily="2" charset="2"/>
              <a:buChar char="Ø"/>
            </a:pPr>
            <a:r>
              <a:rPr lang="en-US" dirty="0"/>
              <a:t>Decline the return – don’t simply overlook the HSA</a:t>
            </a:r>
          </a:p>
        </p:txBody>
      </p:sp>
      <p:sp>
        <p:nvSpPr>
          <p:cNvPr id="2" name="Title 1"/>
          <p:cNvSpPr>
            <a:spLocks noGrp="1"/>
          </p:cNvSpPr>
          <p:nvPr>
            <p:ph type="title"/>
          </p:nvPr>
        </p:nvSpPr>
        <p:spPr/>
        <p:txBody>
          <a:bodyPr/>
          <a:lstStyle/>
          <a:p>
            <a:r>
              <a:rPr lang="en-US" dirty="0"/>
              <a:t>IRS Certification</a:t>
            </a:r>
          </a:p>
        </p:txBody>
      </p:sp>
      <p:sp>
        <p:nvSpPr>
          <p:cNvPr id="10" name="Rectangle 9"/>
          <p:cNvSpPr/>
          <p:nvPr/>
        </p:nvSpPr>
        <p:spPr>
          <a:xfrm>
            <a:off x="5372838" y="1744692"/>
            <a:ext cx="2922498" cy="26867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50" b="1" dirty="0"/>
              <a:t>Pub 4942 2019 Course and Test</a:t>
            </a:r>
          </a:p>
        </p:txBody>
      </p:sp>
      <p:sp>
        <p:nvSpPr>
          <p:cNvPr id="6" name="Date Placeholder 5">
            <a:extLst>
              <a:ext uri="{FF2B5EF4-FFF2-40B4-BE49-F238E27FC236}">
                <a16:creationId xmlns:a16="http://schemas.microsoft.com/office/drawing/2014/main" id="{623743E6-11D1-496F-9F04-C7716E9585C8}"/>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9595226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E57DFDC5-7241-4108-B500-04EC5A9C304D}" type="slidenum">
              <a:rPr lang="en-US" smtClean="0"/>
              <a:pPr/>
              <a:t>30</a:t>
            </a:fld>
            <a:endParaRPr lang="en-US" dirty="0"/>
          </a:p>
        </p:txBody>
      </p:sp>
      <p:sp>
        <p:nvSpPr>
          <p:cNvPr id="3" name="Content Placeholder 2"/>
          <p:cNvSpPr>
            <a:spLocks noGrp="1"/>
          </p:cNvSpPr>
          <p:nvPr>
            <p:ph sz="quarter" idx="12"/>
          </p:nvPr>
        </p:nvSpPr>
        <p:spPr/>
        <p:txBody>
          <a:bodyPr>
            <a:normAutofit/>
          </a:bodyPr>
          <a:lstStyle/>
          <a:p>
            <a:r>
              <a:rPr lang="en-US" dirty="0"/>
              <a:t>Qualifying expenses incurred by </a:t>
            </a:r>
          </a:p>
          <a:p>
            <a:pPr lvl="1"/>
            <a:r>
              <a:rPr lang="en-US" dirty="0"/>
              <a:t>Taxpayer and spouse</a:t>
            </a:r>
          </a:p>
          <a:p>
            <a:pPr lvl="1"/>
            <a:r>
              <a:rPr lang="en-US" dirty="0"/>
              <a:t>Dependents claimed on return</a:t>
            </a:r>
          </a:p>
          <a:p>
            <a:pPr lvl="1"/>
            <a:r>
              <a:rPr lang="en-US" dirty="0"/>
              <a:t>Others who could have been claimed as a dependent except that </a:t>
            </a:r>
          </a:p>
          <a:p>
            <a:pPr lvl="2"/>
            <a:r>
              <a:rPr lang="en-US" dirty="0"/>
              <a:t>Person filed a joint return or</a:t>
            </a:r>
          </a:p>
          <a:p>
            <a:pPr lvl="2"/>
            <a:r>
              <a:rPr lang="en-US" dirty="0"/>
              <a:t>Person failed gross income test or</a:t>
            </a:r>
          </a:p>
          <a:p>
            <a:pPr lvl="2"/>
            <a:r>
              <a:rPr lang="en-US" dirty="0"/>
              <a:t>Taxpayer or spouse could be claimed as a dependent on another’s return</a:t>
            </a:r>
          </a:p>
          <a:p>
            <a:pPr lvl="1">
              <a:buFont typeface="Wingdings" panose="05000000000000000000" pitchFamily="2" charset="2"/>
              <a:buChar char="Ø"/>
            </a:pPr>
            <a:r>
              <a:rPr lang="en-US" dirty="0"/>
              <a:t>Even if it’s a self-only health policy </a:t>
            </a:r>
          </a:p>
          <a:p>
            <a:endParaRPr lang="en-US" dirty="0"/>
          </a:p>
        </p:txBody>
      </p:sp>
      <p:sp>
        <p:nvSpPr>
          <p:cNvPr id="2" name="Title 1"/>
          <p:cNvSpPr>
            <a:spLocks noGrp="1"/>
          </p:cNvSpPr>
          <p:nvPr>
            <p:ph type="title"/>
          </p:nvPr>
        </p:nvSpPr>
        <p:spPr/>
        <p:txBody>
          <a:bodyPr>
            <a:normAutofit/>
          </a:bodyPr>
          <a:lstStyle/>
          <a:p>
            <a:r>
              <a:rPr lang="en-US" dirty="0"/>
              <a:t>Qualifying Expense for Family members</a:t>
            </a:r>
          </a:p>
        </p:txBody>
      </p:sp>
      <p:sp>
        <p:nvSpPr>
          <p:cNvPr id="6" name="Date Placeholder 5">
            <a:extLst>
              <a:ext uri="{FF2B5EF4-FFF2-40B4-BE49-F238E27FC236}">
                <a16:creationId xmlns:a16="http://schemas.microsoft.com/office/drawing/2014/main" id="{58F7DC42-39B2-4B79-BBDE-A64ED802FB45}"/>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8909849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6" name="Slide Number Placeholder 5"/>
          <p:cNvSpPr>
            <a:spLocks noGrp="1"/>
          </p:cNvSpPr>
          <p:nvPr>
            <p:ph type="sldNum" sz="quarter" idx="4"/>
          </p:nvPr>
        </p:nvSpPr>
        <p:spPr>
          <a:xfrm>
            <a:off x="457204" y="6265308"/>
            <a:ext cx="702365" cy="365125"/>
          </a:xfrm>
        </p:spPr>
        <p:txBody>
          <a:bodyPr/>
          <a:lstStyle/>
          <a:p>
            <a:fld id="{E57DFDC5-7241-4108-B500-04EC5A9C304D}" type="slidenum">
              <a:rPr lang="en-US" smtClean="0"/>
              <a:pPr/>
              <a:t>31</a:t>
            </a:fld>
            <a:endParaRPr lang="en-US" dirty="0"/>
          </a:p>
        </p:txBody>
      </p:sp>
      <p:sp>
        <p:nvSpPr>
          <p:cNvPr id="3" name="Content Placeholder 2"/>
          <p:cNvSpPr>
            <a:spLocks noGrp="1"/>
          </p:cNvSpPr>
          <p:nvPr>
            <p:ph sz="quarter" idx="12"/>
          </p:nvPr>
        </p:nvSpPr>
        <p:spPr/>
        <p:txBody>
          <a:bodyPr vert="horz" lIns="68580" tIns="34290" rIns="68580" bIns="34290" rtlCol="0" anchor="t">
            <a:normAutofit/>
          </a:bodyPr>
          <a:lstStyle/>
          <a:p>
            <a:r>
              <a:rPr lang="en-US" dirty="0"/>
              <a:t>HSA rollover and transfer rules similar to IRA</a:t>
            </a:r>
          </a:p>
          <a:p>
            <a:pPr lvl="1" indent="-253365"/>
            <a:r>
              <a:rPr lang="en-US" dirty="0"/>
              <a:t>Trustee-to-trustee transfers nontaxable and not considered rollover</a:t>
            </a:r>
          </a:p>
          <a:p>
            <a:pPr lvl="1" indent="-253365"/>
            <a:r>
              <a:rPr lang="en-US" dirty="0">
                <a:cs typeface="Calibri"/>
              </a:rPr>
              <a:t>Only one rollover allowed during 12-month period</a:t>
            </a:r>
          </a:p>
          <a:p>
            <a:pPr lvl="2" indent="-253365"/>
            <a:r>
              <a:rPr lang="en-US" dirty="0">
                <a:cs typeface="Calibri"/>
              </a:rPr>
              <a:t>Must be completed within 60 days</a:t>
            </a:r>
          </a:p>
          <a:p>
            <a:pPr lvl="1" indent="-253365"/>
            <a:r>
              <a:rPr lang="en-US" dirty="0">
                <a:cs typeface="Calibri"/>
              </a:rPr>
              <a:t>Rollover and transfers not subject to contribution limits</a:t>
            </a:r>
          </a:p>
          <a:p>
            <a:pPr lvl="1" indent="-253365"/>
            <a:endParaRPr lang="en-US" dirty="0">
              <a:cs typeface="Calibri"/>
            </a:endParaRPr>
          </a:p>
          <a:p>
            <a:pPr lvl="1" indent="-253365"/>
            <a:endParaRPr lang="en-US" dirty="0">
              <a:cs typeface="Calibri"/>
            </a:endParaRPr>
          </a:p>
        </p:txBody>
      </p:sp>
      <p:sp>
        <p:nvSpPr>
          <p:cNvPr id="2" name="Title 1"/>
          <p:cNvSpPr>
            <a:spLocks noGrp="1"/>
          </p:cNvSpPr>
          <p:nvPr>
            <p:ph type="title"/>
          </p:nvPr>
        </p:nvSpPr>
        <p:spPr/>
        <p:txBody>
          <a:bodyPr/>
          <a:lstStyle/>
          <a:p>
            <a:r>
              <a:rPr lang="en-US" dirty="0"/>
              <a:t>HSA Rollovers or Transfers</a:t>
            </a:r>
          </a:p>
        </p:txBody>
      </p:sp>
      <p:sp>
        <p:nvSpPr>
          <p:cNvPr id="7" name="Rectangle 6"/>
          <p:cNvSpPr/>
          <p:nvPr/>
        </p:nvSpPr>
        <p:spPr>
          <a:xfrm>
            <a:off x="7318223" y="1728721"/>
            <a:ext cx="928270" cy="33470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575" b="1" dirty="0"/>
              <a:t>Pub 969</a:t>
            </a:r>
          </a:p>
        </p:txBody>
      </p:sp>
      <p:sp>
        <p:nvSpPr>
          <p:cNvPr id="4" name="Date Placeholder 3">
            <a:extLst>
              <a:ext uri="{FF2B5EF4-FFF2-40B4-BE49-F238E27FC236}">
                <a16:creationId xmlns:a16="http://schemas.microsoft.com/office/drawing/2014/main" id="{F4CC3970-1F27-4947-BAE7-591130F399B8}"/>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8934435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E57DFDC5-7241-4108-B500-04EC5A9C304D}" type="slidenum">
              <a:rPr lang="en-US" smtClean="0"/>
              <a:pPr/>
              <a:t>32</a:t>
            </a:fld>
            <a:endParaRPr lang="en-US" dirty="0"/>
          </a:p>
        </p:txBody>
      </p:sp>
      <p:sp>
        <p:nvSpPr>
          <p:cNvPr id="3" name="Content Placeholder 2"/>
          <p:cNvSpPr>
            <a:spLocks noGrp="1"/>
          </p:cNvSpPr>
          <p:nvPr>
            <p:ph sz="quarter" idx="12"/>
          </p:nvPr>
        </p:nvSpPr>
        <p:spPr/>
        <p:txBody>
          <a:bodyPr>
            <a:normAutofit/>
          </a:bodyPr>
          <a:lstStyle/>
          <a:p>
            <a:r>
              <a:rPr lang="en-US" dirty="0"/>
              <a:t>HSA recordkeeping is taxpayer’s responsibility</a:t>
            </a:r>
          </a:p>
          <a:p>
            <a:r>
              <a:rPr lang="en-US" dirty="0"/>
              <a:t>Maintain receipts to support qualified distributions</a:t>
            </a:r>
          </a:p>
          <a:p>
            <a:pPr lvl="1">
              <a:buNone/>
            </a:pPr>
            <a:endParaRPr lang="en-US" dirty="0"/>
          </a:p>
          <a:p>
            <a:pPr>
              <a:buNone/>
            </a:pPr>
            <a:r>
              <a:rPr lang="en-US" dirty="0"/>
              <a:t>		</a:t>
            </a:r>
          </a:p>
          <a:p>
            <a:pPr lvl="1">
              <a:buNone/>
            </a:pPr>
            <a:endParaRPr lang="en-US" dirty="0"/>
          </a:p>
        </p:txBody>
      </p:sp>
      <p:sp>
        <p:nvSpPr>
          <p:cNvPr id="2" name="Title 1"/>
          <p:cNvSpPr>
            <a:spLocks noGrp="1"/>
          </p:cNvSpPr>
          <p:nvPr>
            <p:ph type="title"/>
          </p:nvPr>
        </p:nvSpPr>
        <p:spPr/>
        <p:txBody>
          <a:bodyPr/>
          <a:lstStyle/>
          <a:p>
            <a:r>
              <a:rPr lang="en-US" dirty="0"/>
              <a:t>HSA Recordkeeping</a:t>
            </a:r>
          </a:p>
        </p:txBody>
      </p:sp>
      <p:sp>
        <p:nvSpPr>
          <p:cNvPr id="6" name="Date Placeholder 5">
            <a:extLst>
              <a:ext uri="{FF2B5EF4-FFF2-40B4-BE49-F238E27FC236}">
                <a16:creationId xmlns:a16="http://schemas.microsoft.com/office/drawing/2014/main" id="{DEA17AD5-A231-4C4C-AB69-457B6FC45B88}"/>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7605766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10751" y="1850372"/>
            <a:ext cx="7470555" cy="3501417"/>
          </a:xfrm>
          <a:prstGeom prst="rect">
            <a:avLst/>
          </a:prstGeom>
          <a:ln>
            <a:solidFill>
              <a:schemeClr val="tx1"/>
            </a:solidFill>
          </a:ln>
        </p:spPr>
      </p:pic>
      <p:sp>
        <p:nvSpPr>
          <p:cNvPr id="3" name="Footer Placeholder 2"/>
          <p:cNvSpPr>
            <a:spLocks noGrp="1"/>
          </p:cNvSpPr>
          <p:nvPr>
            <p:ph type="ftr" sz="quarter" idx="11"/>
          </p:nvPr>
        </p:nvSpPr>
        <p:spPr/>
        <p:txBody>
          <a:bodyPr/>
          <a:lstStyle/>
          <a:p>
            <a:r>
              <a:rPr lang="en-US"/>
              <a:t>NTTC Training ala NJ – TY2019</a:t>
            </a:r>
            <a:endParaRPr lang="en-US" dirty="0"/>
          </a:p>
        </p:txBody>
      </p:sp>
      <p:sp>
        <p:nvSpPr>
          <p:cNvPr id="4" name="Slide Number Placeholder 3"/>
          <p:cNvSpPr>
            <a:spLocks noGrp="1"/>
          </p:cNvSpPr>
          <p:nvPr>
            <p:ph type="sldNum" sz="quarter" idx="12"/>
          </p:nvPr>
        </p:nvSpPr>
        <p:spPr/>
        <p:txBody>
          <a:bodyPr/>
          <a:lstStyle/>
          <a:p>
            <a:fld id="{E57DFDC5-7241-4108-B500-04EC5A9C304D}" type="slidenum">
              <a:rPr lang="en-US" smtClean="0"/>
              <a:pPr/>
              <a:t>33</a:t>
            </a:fld>
            <a:endParaRPr lang="en-US" dirty="0"/>
          </a:p>
        </p:txBody>
      </p:sp>
      <p:sp>
        <p:nvSpPr>
          <p:cNvPr id="2" name="Title 1"/>
          <p:cNvSpPr>
            <a:spLocks noGrp="1"/>
          </p:cNvSpPr>
          <p:nvPr>
            <p:ph type="title"/>
          </p:nvPr>
        </p:nvSpPr>
        <p:spPr/>
        <p:txBody>
          <a:bodyPr/>
          <a:lstStyle/>
          <a:p>
            <a:r>
              <a:rPr lang="en-US" dirty="0"/>
              <a:t>Form 1099-SA Distributions</a:t>
            </a:r>
          </a:p>
        </p:txBody>
      </p:sp>
      <p:sp>
        <p:nvSpPr>
          <p:cNvPr id="6" name="Rounded Rectangle 5"/>
          <p:cNvSpPr/>
          <p:nvPr/>
        </p:nvSpPr>
        <p:spPr>
          <a:xfrm>
            <a:off x="4290330" y="3064330"/>
            <a:ext cx="1407583" cy="1575858"/>
          </a:xfrm>
          <a:prstGeom prst="roundRect">
            <a:avLst>
              <a:gd name="adj" fmla="val 7278"/>
            </a:avLst>
          </a:prstGeom>
          <a:noFill/>
          <a:ln w="3810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Date Placeholder 6">
            <a:extLst>
              <a:ext uri="{FF2B5EF4-FFF2-40B4-BE49-F238E27FC236}">
                <a16:creationId xmlns:a16="http://schemas.microsoft.com/office/drawing/2014/main" id="{60EE2647-F518-4C69-BBE3-6FA5C125A2D5}"/>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12053866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808385" y="1907286"/>
            <a:ext cx="7489605" cy="3477782"/>
          </a:xfrm>
          <a:prstGeom prst="rect">
            <a:avLst/>
          </a:prstGeom>
          <a:ln>
            <a:solidFill>
              <a:schemeClr val="tx1"/>
            </a:solidFill>
          </a:ln>
        </p:spPr>
      </p:pic>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E57DFDC5-7241-4108-B500-04EC5A9C304D}" type="slidenum">
              <a:rPr lang="en-US" smtClean="0"/>
              <a:pPr/>
              <a:t>34</a:t>
            </a:fld>
            <a:endParaRPr lang="en-US" dirty="0"/>
          </a:p>
        </p:txBody>
      </p:sp>
      <p:sp>
        <p:nvSpPr>
          <p:cNvPr id="2" name="Title 1"/>
          <p:cNvSpPr>
            <a:spLocks noGrp="1"/>
          </p:cNvSpPr>
          <p:nvPr>
            <p:ph type="title"/>
          </p:nvPr>
        </p:nvSpPr>
        <p:spPr/>
        <p:txBody>
          <a:bodyPr>
            <a:normAutofit/>
          </a:bodyPr>
          <a:lstStyle/>
          <a:p>
            <a:r>
              <a:rPr lang="en-US" dirty="0"/>
              <a:t>Form 5498-SA Contributions</a:t>
            </a:r>
          </a:p>
        </p:txBody>
      </p:sp>
      <p:sp>
        <p:nvSpPr>
          <p:cNvPr id="10" name="Rectangle 9"/>
          <p:cNvSpPr/>
          <p:nvPr/>
        </p:nvSpPr>
        <p:spPr>
          <a:xfrm>
            <a:off x="4297891" y="3942049"/>
            <a:ext cx="1464734" cy="66805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Flowchart: Process 6"/>
          <p:cNvSpPr/>
          <p:nvPr/>
        </p:nvSpPr>
        <p:spPr>
          <a:xfrm>
            <a:off x="4297891" y="2800768"/>
            <a:ext cx="1464734" cy="352034"/>
          </a:xfrm>
          <a:prstGeom prst="flowChartProcess">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Date Placeholder 2">
            <a:extLst>
              <a:ext uri="{FF2B5EF4-FFF2-40B4-BE49-F238E27FC236}">
                <a16:creationId xmlns:a16="http://schemas.microsoft.com/office/drawing/2014/main" id="{018FD12C-E614-4EAE-8B6D-91B0272865E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4444974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10" name="Slide Number Placeholder 9"/>
          <p:cNvSpPr>
            <a:spLocks noGrp="1"/>
          </p:cNvSpPr>
          <p:nvPr>
            <p:ph type="sldNum" sz="quarter" idx="4"/>
          </p:nvPr>
        </p:nvSpPr>
        <p:spPr>
          <a:xfrm>
            <a:off x="457204" y="6265308"/>
            <a:ext cx="702365" cy="365125"/>
          </a:xfrm>
        </p:spPr>
        <p:txBody>
          <a:bodyPr/>
          <a:lstStyle/>
          <a:p>
            <a:fld id="{974FADDD-0353-45F1-AB55-E763F675BE5A}" type="slidenum">
              <a:rPr lang="en-US" altLang="en-US" smtClean="0"/>
              <a:pPr/>
              <a:t>35</a:t>
            </a:fld>
            <a:endParaRPr lang="en-US" altLang="en-US" dirty="0"/>
          </a:p>
        </p:txBody>
      </p:sp>
      <p:sp>
        <p:nvSpPr>
          <p:cNvPr id="25603" name="Content Placeholder 2"/>
          <p:cNvSpPr>
            <a:spLocks noGrp="1"/>
          </p:cNvSpPr>
          <p:nvPr>
            <p:ph sz="quarter" idx="12"/>
          </p:nvPr>
        </p:nvSpPr>
        <p:spPr/>
        <p:txBody>
          <a:bodyPr/>
          <a:lstStyle/>
          <a:p>
            <a:r>
              <a:rPr lang="en-US" altLang="en-US" dirty="0"/>
              <a:t>If taxpayer and spouse both have HSA </a:t>
            </a:r>
          </a:p>
          <a:p>
            <a:pPr lvl="1"/>
            <a:r>
              <a:rPr lang="en-US" altLang="en-US" dirty="0"/>
              <a:t>File separate Form 8889 for each</a:t>
            </a:r>
          </a:p>
          <a:p>
            <a:pPr lvl="1"/>
            <a:r>
              <a:rPr lang="en-US" altLang="en-US" dirty="0"/>
              <a:t>If one has family coverage</a:t>
            </a:r>
          </a:p>
          <a:p>
            <a:pPr lvl="2"/>
            <a:r>
              <a:rPr lang="en-US" altLang="en-US" dirty="0"/>
              <a:t>Use </a:t>
            </a:r>
            <a:r>
              <a:rPr lang="en-US" altLang="en-US" b="1" dirty="0"/>
              <a:t>Family</a:t>
            </a:r>
            <a:r>
              <a:rPr lang="en-US" altLang="en-US" dirty="0"/>
              <a:t> for both </a:t>
            </a:r>
          </a:p>
          <a:p>
            <a:pPr lvl="2"/>
            <a:r>
              <a:rPr lang="en-US" altLang="en-US" dirty="0"/>
              <a:t>Split allowable contribution between taxpayer and spouse Line 6 Form 8889</a:t>
            </a:r>
          </a:p>
        </p:txBody>
      </p:sp>
      <p:sp>
        <p:nvSpPr>
          <p:cNvPr id="2" name="Title 1"/>
          <p:cNvSpPr>
            <a:spLocks noGrp="1"/>
          </p:cNvSpPr>
          <p:nvPr>
            <p:ph type="title"/>
          </p:nvPr>
        </p:nvSpPr>
        <p:spPr/>
        <p:txBody>
          <a:bodyPr/>
          <a:lstStyle/>
          <a:p>
            <a:r>
              <a:rPr lang="en-US" dirty="0"/>
              <a:t>Form 8889</a:t>
            </a:r>
          </a:p>
        </p:txBody>
      </p:sp>
      <p:sp>
        <p:nvSpPr>
          <p:cNvPr id="12" name="Rectangle 11"/>
          <p:cNvSpPr/>
          <p:nvPr/>
        </p:nvSpPr>
        <p:spPr>
          <a:xfrm>
            <a:off x="6488109" y="1718182"/>
            <a:ext cx="2268964" cy="346249"/>
          </a:xfrm>
          <a:prstGeom prst="rect">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650" b="1" dirty="0"/>
              <a:t>Form 8889 Instructions</a:t>
            </a:r>
          </a:p>
        </p:txBody>
      </p:sp>
      <p:sp>
        <p:nvSpPr>
          <p:cNvPr id="3" name="Date Placeholder 2">
            <a:extLst>
              <a:ext uri="{FF2B5EF4-FFF2-40B4-BE49-F238E27FC236}">
                <a16:creationId xmlns:a16="http://schemas.microsoft.com/office/drawing/2014/main" id="{D0A45895-84BD-45D2-AB68-35D3536490B8}"/>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8077761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 descr="A screenshot of a cell phone&#10;&#10;Description generated with very high confidence">
            <a:extLst>
              <a:ext uri="{FF2B5EF4-FFF2-40B4-BE49-F238E27FC236}">
                <a16:creationId xmlns:a16="http://schemas.microsoft.com/office/drawing/2014/main" id="{14F5A03D-96D4-4B9D-AD63-19F4D180B5FF}"/>
              </a:ext>
            </a:extLst>
          </p:cNvPr>
          <p:cNvPicPr>
            <a:picLocks noChangeAspect="1"/>
          </p:cNvPicPr>
          <p:nvPr/>
        </p:nvPicPr>
        <p:blipFill>
          <a:blip r:embed="rId3"/>
          <a:stretch>
            <a:fillRect/>
          </a:stretch>
        </p:blipFill>
        <p:spPr>
          <a:xfrm>
            <a:off x="1722120" y="2067110"/>
            <a:ext cx="4655820" cy="3432441"/>
          </a:xfrm>
          <a:prstGeom prst="rect">
            <a:avLst/>
          </a:prstGeom>
        </p:spPr>
      </p:pic>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E57DFDC5-7241-4108-B500-04EC5A9C304D}" type="slidenum">
              <a:rPr lang="en-US" smtClean="0"/>
              <a:pPr/>
              <a:t>36</a:t>
            </a:fld>
            <a:endParaRPr lang="en-US" dirty="0"/>
          </a:p>
        </p:txBody>
      </p:sp>
      <p:sp>
        <p:nvSpPr>
          <p:cNvPr id="2" name="Title 1"/>
          <p:cNvSpPr>
            <a:spLocks noGrp="1"/>
          </p:cNvSpPr>
          <p:nvPr>
            <p:ph type="title"/>
          </p:nvPr>
        </p:nvSpPr>
        <p:spPr/>
        <p:txBody>
          <a:bodyPr/>
          <a:lstStyle/>
          <a:p>
            <a:r>
              <a:rPr lang="en-US" dirty="0"/>
              <a:t>TaxSlayer Form 8889 Input</a:t>
            </a:r>
          </a:p>
        </p:txBody>
      </p:sp>
      <p:grpSp>
        <p:nvGrpSpPr>
          <p:cNvPr id="4" name="Group 3"/>
          <p:cNvGrpSpPr/>
          <p:nvPr/>
        </p:nvGrpSpPr>
        <p:grpSpPr>
          <a:xfrm>
            <a:off x="2722249" y="3670071"/>
            <a:ext cx="3236717" cy="369332"/>
            <a:chOff x="3629665" y="3750431"/>
            <a:chExt cx="3583518" cy="492443"/>
          </a:xfrm>
        </p:grpSpPr>
        <p:sp>
          <p:nvSpPr>
            <p:cNvPr id="12" name="TextBox 11"/>
            <p:cNvSpPr txBox="1"/>
            <p:nvPr/>
          </p:nvSpPr>
          <p:spPr>
            <a:xfrm flipH="1">
              <a:off x="5202346" y="3750431"/>
              <a:ext cx="2010837" cy="492443"/>
            </a:xfrm>
            <a:prstGeom prst="rect">
              <a:avLst/>
            </a:prstGeom>
            <a:noFill/>
            <a:ln w="38100">
              <a:solidFill>
                <a:srgbClr val="FF0000"/>
              </a:solidFill>
            </a:ln>
          </p:spPr>
          <p:txBody>
            <a:bodyPr wrap="square" rtlCol="0">
              <a:spAutoFit/>
            </a:bodyPr>
            <a:lstStyle/>
            <a:p>
              <a:pPr algn="ctr"/>
              <a:r>
                <a:rPr lang="en-US" b="1" dirty="0"/>
                <a:t>Indicate owner</a:t>
              </a:r>
            </a:p>
          </p:txBody>
        </p:sp>
        <p:cxnSp>
          <p:nvCxnSpPr>
            <p:cNvPr id="17" name="Straight Arrow Connector 16"/>
            <p:cNvCxnSpPr/>
            <p:nvPr/>
          </p:nvCxnSpPr>
          <p:spPr>
            <a:xfrm flipH="1">
              <a:off x="3629665" y="3985897"/>
              <a:ext cx="1572681"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6" name="Group 5"/>
          <p:cNvGrpSpPr/>
          <p:nvPr/>
        </p:nvGrpSpPr>
        <p:grpSpPr>
          <a:xfrm>
            <a:off x="194874" y="4712778"/>
            <a:ext cx="2458982" cy="941905"/>
            <a:chOff x="259831" y="5140702"/>
            <a:chExt cx="3278643" cy="1255872"/>
          </a:xfrm>
        </p:grpSpPr>
        <p:sp>
          <p:nvSpPr>
            <p:cNvPr id="15" name="TextBox 14"/>
            <p:cNvSpPr txBox="1"/>
            <p:nvPr/>
          </p:nvSpPr>
          <p:spPr>
            <a:xfrm flipH="1">
              <a:off x="259831" y="5904132"/>
              <a:ext cx="3278643" cy="492442"/>
            </a:xfrm>
            <a:prstGeom prst="rect">
              <a:avLst/>
            </a:prstGeom>
            <a:noFill/>
            <a:ln w="38100">
              <a:solidFill>
                <a:srgbClr val="FF0000"/>
              </a:solidFill>
            </a:ln>
          </p:spPr>
          <p:txBody>
            <a:bodyPr wrap="square" rtlCol="0">
              <a:spAutoFit/>
            </a:bodyPr>
            <a:lstStyle/>
            <a:p>
              <a:pPr algn="ctr"/>
              <a:r>
                <a:rPr lang="en-US" b="1" dirty="0"/>
                <a:t>Indicate type of plan</a:t>
              </a:r>
            </a:p>
          </p:txBody>
        </p:sp>
        <p:cxnSp>
          <p:nvCxnSpPr>
            <p:cNvPr id="13" name="Straight Arrow Connector 12"/>
            <p:cNvCxnSpPr>
              <a:cxnSpLocks/>
            </p:cNvCxnSpPr>
            <p:nvPr/>
          </p:nvCxnSpPr>
          <p:spPr>
            <a:xfrm flipV="1">
              <a:off x="1428512" y="5140702"/>
              <a:ext cx="1066235" cy="7694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8" name="Date Placeholder 7">
            <a:extLst>
              <a:ext uri="{FF2B5EF4-FFF2-40B4-BE49-F238E27FC236}">
                <a16:creationId xmlns:a16="http://schemas.microsoft.com/office/drawing/2014/main" id="{6E380A5E-4046-4B10-AE1F-AD747EDE8FA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57810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E57DFDC5-7241-4108-B500-04EC5A9C304D}" type="slidenum">
              <a:rPr lang="en-US" smtClean="0"/>
              <a:pPr/>
              <a:t>37</a:t>
            </a:fld>
            <a:endParaRPr lang="en-US" dirty="0"/>
          </a:p>
        </p:txBody>
      </p:sp>
      <p:pic>
        <p:nvPicPr>
          <p:cNvPr id="6" name="Content Placeholder 5"/>
          <p:cNvPicPr>
            <a:picLocks noGrp="1" noChangeAspect="1"/>
          </p:cNvPicPr>
          <p:nvPr>
            <p:ph sz="quarter" idx="12"/>
          </p:nvPr>
        </p:nvPicPr>
        <p:blipFill rotWithShape="1">
          <a:blip r:embed="rId3">
            <a:extLst>
              <a:ext uri="{BEBA8EAE-BF5A-486C-A8C5-ECC9F3942E4B}">
                <a14:imgProps xmlns:a14="http://schemas.microsoft.com/office/drawing/2010/main">
                  <a14:imgLayer r:embed="rId4">
                    <a14:imgEffect>
                      <a14:sharpenSoften amount="50000"/>
                    </a14:imgEffect>
                  </a14:imgLayer>
                </a14:imgProps>
              </a:ext>
            </a:extLst>
          </a:blip>
          <a:srcRect l="-70078" r="-68608" b="1287"/>
          <a:stretch/>
        </p:blipFill>
        <p:spPr>
          <a:xfrm>
            <a:off x="959125" y="2247775"/>
            <a:ext cx="7270475" cy="2978685"/>
          </a:xfrm>
          <a:prstGeom prst="rect">
            <a:avLst/>
          </a:prstGeom>
          <a:solidFill>
            <a:schemeClr val="bg1"/>
          </a:solidFill>
          <a:ln>
            <a:solidFill>
              <a:schemeClr val="tx1"/>
            </a:solidFill>
          </a:ln>
        </p:spPr>
      </p:pic>
      <p:sp>
        <p:nvSpPr>
          <p:cNvPr id="2" name="Title 1"/>
          <p:cNvSpPr>
            <a:spLocks noGrp="1"/>
          </p:cNvSpPr>
          <p:nvPr>
            <p:ph type="title"/>
          </p:nvPr>
        </p:nvSpPr>
        <p:spPr/>
        <p:txBody>
          <a:bodyPr/>
          <a:lstStyle/>
          <a:p>
            <a:r>
              <a:rPr lang="en-US" dirty="0"/>
              <a:t>TaxSlayer Form 8889 Input</a:t>
            </a:r>
          </a:p>
        </p:txBody>
      </p:sp>
      <p:sp>
        <p:nvSpPr>
          <p:cNvPr id="9" name="TextBox 8"/>
          <p:cNvSpPr txBox="1"/>
          <p:nvPr/>
        </p:nvSpPr>
        <p:spPr>
          <a:xfrm>
            <a:off x="3069691" y="1890966"/>
            <a:ext cx="3054227" cy="323165"/>
          </a:xfrm>
          <a:prstGeom prst="rect">
            <a:avLst/>
          </a:prstGeom>
          <a:noFill/>
        </p:spPr>
        <p:txBody>
          <a:bodyPr wrap="square" rtlCol="0">
            <a:spAutoFit/>
          </a:bodyPr>
          <a:lstStyle/>
          <a:p>
            <a:r>
              <a:rPr lang="en-US" sz="1500" b="1" dirty="0">
                <a:solidFill>
                  <a:schemeClr val="tx2"/>
                </a:solidFill>
              </a:rPr>
              <a:t>Form 8889 – Health Savings Account</a:t>
            </a:r>
          </a:p>
        </p:txBody>
      </p:sp>
      <p:sp>
        <p:nvSpPr>
          <p:cNvPr id="13" name="Rectangle 12"/>
          <p:cNvSpPr/>
          <p:nvPr/>
        </p:nvSpPr>
        <p:spPr>
          <a:xfrm>
            <a:off x="3992301" y="2459062"/>
            <a:ext cx="2255074" cy="309193"/>
          </a:xfrm>
          <a:prstGeom prst="rect">
            <a:avLst/>
          </a:prstGeom>
          <a:solidFill>
            <a:schemeClr val="bg1"/>
          </a:solidFill>
          <a:ln w="3810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2100" b="1" dirty="0">
                <a:solidFill>
                  <a:schemeClr val="tx1"/>
                </a:solidFill>
              </a:rPr>
              <a:t>Self-only or Family</a:t>
            </a:r>
          </a:p>
        </p:txBody>
      </p:sp>
      <p:sp>
        <p:nvSpPr>
          <p:cNvPr id="15" name="Rectangle 14"/>
          <p:cNvSpPr/>
          <p:nvPr/>
        </p:nvSpPr>
        <p:spPr>
          <a:xfrm>
            <a:off x="6418388" y="1756002"/>
            <a:ext cx="2375478" cy="3000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350" b="1" dirty="0"/>
              <a:t>NTTC-Modified Pub 4012 Tab E</a:t>
            </a:r>
          </a:p>
        </p:txBody>
      </p:sp>
      <p:grpSp>
        <p:nvGrpSpPr>
          <p:cNvPr id="5" name="Group 4"/>
          <p:cNvGrpSpPr/>
          <p:nvPr/>
        </p:nvGrpSpPr>
        <p:grpSpPr>
          <a:xfrm>
            <a:off x="218999" y="1905901"/>
            <a:ext cx="2843031" cy="1690028"/>
            <a:chOff x="291999" y="1398201"/>
            <a:chExt cx="3790708" cy="2253371"/>
          </a:xfrm>
        </p:grpSpPr>
        <p:sp>
          <p:nvSpPr>
            <p:cNvPr id="16" name="Rectangle 15"/>
            <p:cNvSpPr/>
            <p:nvPr/>
          </p:nvSpPr>
          <p:spPr>
            <a:xfrm>
              <a:off x="291999" y="1398201"/>
              <a:ext cx="3420202" cy="2253371"/>
            </a:xfrm>
            <a:prstGeom prst="rect">
              <a:avLst/>
            </a:prstGeom>
            <a:solidFill>
              <a:schemeClr val="bg1"/>
            </a:solidFill>
            <a:ln w="3810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30000"/>
                </a:lnSpc>
              </a:pPr>
              <a:r>
                <a:rPr lang="en-US" sz="2100" b="1" dirty="0">
                  <a:solidFill>
                    <a:schemeClr val="tx1"/>
                  </a:solidFill>
                </a:rPr>
                <a:t>If one spouse has family coverage, both considered to have family coverage</a:t>
              </a:r>
            </a:p>
          </p:txBody>
        </p:sp>
        <p:cxnSp>
          <p:nvCxnSpPr>
            <p:cNvPr id="18" name="Straight Arrow Connector 17"/>
            <p:cNvCxnSpPr>
              <a:cxnSpLocks/>
              <a:stCxn id="16" idx="3"/>
            </p:cNvCxnSpPr>
            <p:nvPr/>
          </p:nvCxnSpPr>
          <p:spPr>
            <a:xfrm flipV="1">
              <a:off x="3712201" y="2510372"/>
              <a:ext cx="370506" cy="14515"/>
            </a:xfrm>
            <a:prstGeom prst="straightConnector1">
              <a:avLst/>
            </a:prstGeom>
            <a:ln w="38100" cap="flat" cmpd="sng" algn="ctr">
              <a:solidFill>
                <a:srgbClr val="FF0000"/>
              </a:solidFill>
              <a:prstDash val="solid"/>
              <a:round/>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4" name="Rectangle 13"/>
          <p:cNvSpPr/>
          <p:nvPr/>
        </p:nvSpPr>
        <p:spPr>
          <a:xfrm>
            <a:off x="219803" y="3667391"/>
            <a:ext cx="2557181" cy="1959247"/>
          </a:xfrm>
          <a:prstGeom prst="rect">
            <a:avLst/>
          </a:prstGeom>
          <a:solidFill>
            <a:schemeClr val="bg1"/>
          </a:solidFill>
          <a:ln w="3810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30000"/>
              </a:lnSpc>
            </a:pPr>
            <a:r>
              <a:rPr lang="en-US" sz="2100" b="1" dirty="0">
                <a:solidFill>
                  <a:schemeClr val="tx1"/>
                </a:solidFill>
              </a:rPr>
              <a:t>Check box when both spouses have </a:t>
            </a:r>
            <a:r>
              <a:rPr lang="en-US" sz="2100" b="1" dirty="0" err="1">
                <a:solidFill>
                  <a:schemeClr val="tx1"/>
                </a:solidFill>
              </a:rPr>
              <a:t>HSAs</a:t>
            </a:r>
            <a:r>
              <a:rPr lang="en-US" sz="2100" b="1" dirty="0">
                <a:solidFill>
                  <a:schemeClr val="tx1"/>
                </a:solidFill>
              </a:rPr>
              <a:t> and one spouse has family coverage</a:t>
            </a:r>
          </a:p>
        </p:txBody>
      </p:sp>
      <p:grpSp>
        <p:nvGrpSpPr>
          <p:cNvPr id="8" name="Group 7"/>
          <p:cNvGrpSpPr/>
          <p:nvPr/>
        </p:nvGrpSpPr>
        <p:grpSpPr>
          <a:xfrm>
            <a:off x="4713791" y="2463741"/>
            <a:ext cx="4011552" cy="1384995"/>
            <a:chOff x="6285054" y="2141988"/>
            <a:chExt cx="5348736" cy="1846659"/>
          </a:xfrm>
        </p:grpSpPr>
        <p:sp>
          <p:nvSpPr>
            <p:cNvPr id="11" name="TextBox 10"/>
            <p:cNvSpPr txBox="1"/>
            <p:nvPr/>
          </p:nvSpPr>
          <p:spPr>
            <a:xfrm flipH="1">
              <a:off x="8480294" y="2141988"/>
              <a:ext cx="3153496" cy="1846659"/>
            </a:xfrm>
            <a:prstGeom prst="rect">
              <a:avLst/>
            </a:prstGeom>
            <a:solidFill>
              <a:schemeClr val="bg1"/>
            </a:solidFill>
            <a:ln w="38100" cap="flat" cmpd="sng" algn="ctr">
              <a:solidFill>
                <a:srgbClr val="FF0000"/>
              </a:solidFill>
              <a:prstDash val="solid"/>
              <a:round/>
              <a:headEnd type="none" w="med" len="med"/>
              <a:tailEnd type="none" w="med" len="med"/>
            </a:ln>
          </p:spPr>
          <p:txBody>
            <a:bodyPr wrap="square" rtlCol="0">
              <a:spAutoFit/>
            </a:bodyPr>
            <a:lstStyle/>
            <a:p>
              <a:r>
                <a:rPr lang="en-US" sz="2100" b="1" dirty="0"/>
                <a:t>When the box is checked, manually complete the HSA Adjustment Section</a:t>
              </a:r>
            </a:p>
          </p:txBody>
        </p:sp>
        <p:cxnSp>
          <p:nvCxnSpPr>
            <p:cNvPr id="17" name="Straight Arrow Connector 16"/>
            <p:cNvCxnSpPr>
              <a:cxnSpLocks/>
            </p:cNvCxnSpPr>
            <p:nvPr/>
          </p:nvCxnSpPr>
          <p:spPr>
            <a:xfrm rot="10800000" flipV="1">
              <a:off x="6285054" y="2779023"/>
              <a:ext cx="2192090" cy="3478"/>
            </a:xfrm>
            <a:prstGeom prst="straightConnector1">
              <a:avLst/>
            </a:prstGeom>
            <a:ln w="38100" cap="flat" cmpd="sng" algn="ctr">
              <a:solidFill>
                <a:srgbClr val="FF0000"/>
              </a:solidFill>
              <a:prstDash val="solid"/>
              <a:round/>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25" name="Straight Arrow Connector 24"/>
          <p:cNvCxnSpPr>
            <a:cxnSpLocks/>
          </p:cNvCxnSpPr>
          <p:nvPr/>
        </p:nvCxnSpPr>
        <p:spPr>
          <a:xfrm rot="10800000" flipV="1">
            <a:off x="3753522" y="2746117"/>
            <a:ext cx="235402" cy="2925"/>
          </a:xfrm>
          <a:prstGeom prst="straightConnector1">
            <a:avLst/>
          </a:prstGeom>
          <a:ln w="38100" cap="flat" cmpd="sng" algn="ctr">
            <a:solidFill>
              <a:srgbClr val="FF0000"/>
            </a:solidFill>
            <a:prstDash val="solid"/>
            <a:roun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Shape 28"/>
          <p:cNvCxnSpPr/>
          <p:nvPr/>
        </p:nvCxnSpPr>
        <p:spPr>
          <a:xfrm rot="5400000" flipH="1" flipV="1">
            <a:off x="2214170" y="3495172"/>
            <a:ext cx="1465500" cy="341908"/>
          </a:xfrm>
          <a:prstGeom prst="bentConnector3">
            <a:avLst>
              <a:gd name="adj1" fmla="val 50000"/>
            </a:avLst>
          </a:prstGeom>
          <a:ln w="38100" cap="flat" cmpd="sng" algn="ctr">
            <a:solidFill>
              <a:srgbClr val="FF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7" name="Date Placeholder 6">
            <a:extLst>
              <a:ext uri="{FF2B5EF4-FFF2-40B4-BE49-F238E27FC236}">
                <a16:creationId xmlns:a16="http://schemas.microsoft.com/office/drawing/2014/main" id="{3F03A6F7-9B66-42B7-93C7-620E7FA3171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893584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E57DFDC5-7241-4108-B500-04EC5A9C304D}" type="slidenum">
              <a:rPr lang="en-US" smtClean="0"/>
              <a:pPr/>
              <a:t>38</a:t>
            </a:fld>
            <a:endParaRPr lang="en-US" dirty="0"/>
          </a:p>
        </p:txBody>
      </p:sp>
      <p:pic>
        <p:nvPicPr>
          <p:cNvPr id="18" name="Content Placeholder 17" descr="Screen Shot 2018-09-02 at 3.22.06 PM.png"/>
          <p:cNvPicPr>
            <a:picLocks noGrp="1" noChangeAspect="1"/>
          </p:cNvPicPr>
          <p:nvPr>
            <p:ph sz="quarter" idx="12"/>
          </p:nvPr>
        </p:nvPicPr>
        <p:blipFill rotWithShape="1">
          <a:blip r:embed="rId3"/>
          <a:srcRect l="-241" r="-44659"/>
          <a:stretch/>
        </p:blipFill>
        <p:spPr>
          <a:xfrm>
            <a:off x="255552" y="1854628"/>
            <a:ext cx="7599230" cy="3897071"/>
          </a:xfrm>
          <a:ln>
            <a:solidFill>
              <a:schemeClr val="tx1"/>
            </a:solidFill>
          </a:ln>
        </p:spPr>
      </p:pic>
      <p:sp>
        <p:nvSpPr>
          <p:cNvPr id="2" name="Title 1"/>
          <p:cNvSpPr>
            <a:spLocks noGrp="1"/>
          </p:cNvSpPr>
          <p:nvPr>
            <p:ph type="title"/>
          </p:nvPr>
        </p:nvSpPr>
        <p:spPr/>
        <p:txBody>
          <a:bodyPr/>
          <a:lstStyle/>
          <a:p>
            <a:r>
              <a:rPr lang="en-US" dirty="0"/>
              <a:t>TaxSlayer Form 8889 HSA Adjustment</a:t>
            </a:r>
          </a:p>
        </p:txBody>
      </p:sp>
      <p:sp>
        <p:nvSpPr>
          <p:cNvPr id="7" name="TextBox 6"/>
          <p:cNvSpPr txBox="1"/>
          <p:nvPr/>
        </p:nvSpPr>
        <p:spPr>
          <a:xfrm>
            <a:off x="1612372" y="2843274"/>
            <a:ext cx="1688123" cy="323165"/>
          </a:xfrm>
          <a:prstGeom prst="rect">
            <a:avLst/>
          </a:prstGeom>
          <a:noFill/>
          <a:ln w="25400">
            <a:solidFill>
              <a:srgbClr val="FF0000"/>
            </a:solidFill>
          </a:ln>
        </p:spPr>
        <p:txBody>
          <a:bodyPr wrap="square" rtlCol="0">
            <a:spAutoFit/>
          </a:bodyPr>
          <a:lstStyle/>
          <a:p>
            <a:r>
              <a:rPr lang="en-US" sz="1500" b="1" dirty="0">
                <a:solidFill>
                  <a:srgbClr val="FF0000"/>
                </a:solidFill>
              </a:rPr>
              <a:t>Form 8889 Line 3</a:t>
            </a:r>
          </a:p>
        </p:txBody>
      </p:sp>
      <p:sp>
        <p:nvSpPr>
          <p:cNvPr id="8" name="TextBox 7"/>
          <p:cNvSpPr txBox="1"/>
          <p:nvPr/>
        </p:nvSpPr>
        <p:spPr>
          <a:xfrm>
            <a:off x="1569134" y="4041985"/>
            <a:ext cx="1688123" cy="323165"/>
          </a:xfrm>
          <a:prstGeom prst="rect">
            <a:avLst/>
          </a:prstGeom>
          <a:noFill/>
          <a:ln w="25400">
            <a:solidFill>
              <a:srgbClr val="FF0000"/>
            </a:solidFill>
          </a:ln>
        </p:spPr>
        <p:txBody>
          <a:bodyPr wrap="square" rtlCol="0">
            <a:spAutoFit/>
          </a:bodyPr>
          <a:lstStyle/>
          <a:p>
            <a:r>
              <a:rPr lang="en-US" sz="1500" b="1" dirty="0">
                <a:solidFill>
                  <a:srgbClr val="FF0000"/>
                </a:solidFill>
              </a:rPr>
              <a:t>Form 8889 Line 6</a:t>
            </a:r>
          </a:p>
        </p:txBody>
      </p:sp>
      <p:sp>
        <p:nvSpPr>
          <p:cNvPr id="10" name="TextBox 9"/>
          <p:cNvSpPr txBox="1"/>
          <p:nvPr/>
        </p:nvSpPr>
        <p:spPr>
          <a:xfrm>
            <a:off x="3799395" y="2191693"/>
            <a:ext cx="4994470" cy="1200329"/>
          </a:xfrm>
          <a:prstGeom prst="rect">
            <a:avLst/>
          </a:prstGeom>
          <a:solidFill>
            <a:schemeClr val="bg1"/>
          </a:solidFill>
          <a:ln w="38100">
            <a:solidFill>
              <a:srgbClr val="FF0000"/>
            </a:solidFill>
          </a:ln>
        </p:spPr>
        <p:txBody>
          <a:bodyPr wrap="square" rtlCol="0">
            <a:spAutoFit/>
          </a:bodyPr>
          <a:lstStyle/>
          <a:p>
            <a:r>
              <a:rPr lang="en-US" b="1" dirty="0">
                <a:solidFill>
                  <a:srgbClr val="000000"/>
                </a:solidFill>
              </a:rPr>
              <a:t>If box, ‘Check here if you and your spouse have separate HSAs’ is checked: enter HSA contribution limitation – $7,000 for 2019 if full year eligible or last-month rule applies or worksheet amount</a:t>
            </a:r>
          </a:p>
        </p:txBody>
      </p:sp>
      <p:sp>
        <p:nvSpPr>
          <p:cNvPr id="12" name="TextBox 11"/>
          <p:cNvSpPr txBox="1"/>
          <p:nvPr/>
        </p:nvSpPr>
        <p:spPr>
          <a:xfrm>
            <a:off x="3779178" y="4011028"/>
            <a:ext cx="5014687" cy="369332"/>
          </a:xfrm>
          <a:prstGeom prst="rect">
            <a:avLst/>
          </a:prstGeom>
          <a:noFill/>
          <a:ln w="38100">
            <a:solidFill>
              <a:srgbClr val="FF0000"/>
            </a:solidFill>
          </a:ln>
        </p:spPr>
        <p:txBody>
          <a:bodyPr wrap="square" rtlCol="0">
            <a:spAutoFit/>
          </a:bodyPr>
          <a:lstStyle/>
          <a:p>
            <a:r>
              <a:rPr lang="en-US" b="1" dirty="0">
                <a:solidFill>
                  <a:srgbClr val="000000"/>
                </a:solidFill>
              </a:rPr>
              <a:t>Enter HSA contribution or agreed upon allocation </a:t>
            </a:r>
          </a:p>
        </p:txBody>
      </p:sp>
      <p:sp>
        <p:nvSpPr>
          <p:cNvPr id="11" name="Rectangle 10"/>
          <p:cNvSpPr/>
          <p:nvPr/>
        </p:nvSpPr>
        <p:spPr>
          <a:xfrm>
            <a:off x="6418388" y="1756002"/>
            <a:ext cx="2375478" cy="3000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350" b="1" dirty="0"/>
              <a:t>NTTC-Modified Pub 4012 Tab E</a:t>
            </a:r>
          </a:p>
        </p:txBody>
      </p:sp>
      <p:sp>
        <p:nvSpPr>
          <p:cNvPr id="5" name="Date Placeholder 4">
            <a:extLst>
              <a:ext uri="{FF2B5EF4-FFF2-40B4-BE49-F238E27FC236}">
                <a16:creationId xmlns:a16="http://schemas.microsoft.com/office/drawing/2014/main" id="{5DB2C1A2-6259-434B-B0DA-BCE587026204}"/>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61998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8" name="Slide Number Placeholder 7"/>
          <p:cNvSpPr>
            <a:spLocks noGrp="1"/>
          </p:cNvSpPr>
          <p:nvPr>
            <p:ph type="sldNum" sz="quarter" idx="4"/>
          </p:nvPr>
        </p:nvSpPr>
        <p:spPr>
          <a:xfrm>
            <a:off x="457204" y="6265308"/>
            <a:ext cx="702365" cy="365125"/>
          </a:xfrm>
        </p:spPr>
        <p:txBody>
          <a:bodyPr/>
          <a:lstStyle/>
          <a:p>
            <a:fld id="{E57DFDC5-7241-4108-B500-04EC5A9C304D}" type="slidenum">
              <a:rPr lang="en-US" smtClean="0"/>
              <a:pPr/>
              <a:t>39</a:t>
            </a:fld>
            <a:endParaRPr lang="en-US" dirty="0"/>
          </a:p>
        </p:txBody>
      </p:sp>
      <p:pic>
        <p:nvPicPr>
          <p:cNvPr id="11" name="Content Placeholder 10"/>
          <p:cNvPicPr>
            <a:picLocks noGrp="1" noChangeAspect="1"/>
          </p:cNvPicPr>
          <p:nvPr>
            <p:ph sz="quarter" idx="12"/>
          </p:nvPr>
        </p:nvPicPr>
        <p:blipFill>
          <a:blip r:embed="rId3">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629206" y="1840378"/>
            <a:ext cx="5834821" cy="3599351"/>
          </a:xfrm>
          <a:prstGeom prst="rect">
            <a:avLst/>
          </a:prstGeom>
          <a:ln>
            <a:solidFill>
              <a:schemeClr val="accent1">
                <a:shade val="50000"/>
              </a:schemeClr>
            </a:solidFill>
          </a:ln>
        </p:spPr>
      </p:pic>
      <p:sp>
        <p:nvSpPr>
          <p:cNvPr id="2" name="Title 1"/>
          <p:cNvSpPr>
            <a:spLocks noGrp="1"/>
          </p:cNvSpPr>
          <p:nvPr>
            <p:ph type="title"/>
          </p:nvPr>
        </p:nvSpPr>
        <p:spPr/>
        <p:txBody>
          <a:bodyPr/>
          <a:lstStyle/>
          <a:p>
            <a:r>
              <a:rPr lang="en-US" dirty="0"/>
              <a:t>TaxSlayer Form 8889 Distributions</a:t>
            </a:r>
          </a:p>
        </p:txBody>
      </p:sp>
      <p:sp>
        <p:nvSpPr>
          <p:cNvPr id="7" name="Rectangle 6"/>
          <p:cNvSpPr/>
          <p:nvPr/>
        </p:nvSpPr>
        <p:spPr>
          <a:xfrm>
            <a:off x="5942685" y="1605962"/>
            <a:ext cx="2851181" cy="600164"/>
          </a:xfrm>
          <a:prstGeom prst="rect">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650" b="1" dirty="0"/>
              <a:t>NTTC-Modified Pub 4012 Tab E</a:t>
            </a:r>
          </a:p>
        </p:txBody>
      </p:sp>
      <p:sp>
        <p:nvSpPr>
          <p:cNvPr id="4" name="Date Placeholder 3">
            <a:extLst>
              <a:ext uri="{FF2B5EF4-FFF2-40B4-BE49-F238E27FC236}">
                <a16:creationId xmlns:a16="http://schemas.microsoft.com/office/drawing/2014/main" id="{3FB87C3D-FB3A-4752-8EF1-D3A47D6C262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1460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E57DFDC5-7241-4108-B500-04EC5A9C304D}" type="slidenum">
              <a:rPr lang="en-US" smtClean="0"/>
              <a:pPr/>
              <a:t>4</a:t>
            </a:fld>
            <a:endParaRPr lang="en-US" dirty="0"/>
          </a:p>
        </p:txBody>
      </p:sp>
      <p:sp>
        <p:nvSpPr>
          <p:cNvPr id="3" name="Content Placeholder 2"/>
          <p:cNvSpPr>
            <a:spLocks noGrp="1"/>
          </p:cNvSpPr>
          <p:nvPr>
            <p:ph sz="quarter" idx="12"/>
          </p:nvPr>
        </p:nvSpPr>
        <p:spPr/>
        <p:txBody>
          <a:bodyPr/>
          <a:lstStyle/>
          <a:p>
            <a:pPr lvl="0"/>
            <a:r>
              <a:rPr lang="en-US" dirty="0"/>
              <a:t>Contributions potentially deductible</a:t>
            </a:r>
          </a:p>
          <a:p>
            <a:pPr lvl="0"/>
            <a:r>
              <a:rPr lang="en-US" dirty="0"/>
              <a:t>Employer contribution excluded from taxable W-2 wages</a:t>
            </a:r>
          </a:p>
          <a:p>
            <a:pPr lvl="0"/>
            <a:r>
              <a:rPr lang="en-US" dirty="0"/>
              <a:t>Contributions accumulate tax free until distributed</a:t>
            </a:r>
          </a:p>
          <a:p>
            <a:pPr lvl="0">
              <a:buFont typeface="Wingdings" panose="05000000000000000000" pitchFamily="2" charset="2"/>
              <a:buChar char="Ø"/>
            </a:pPr>
            <a:r>
              <a:rPr lang="en-US" dirty="0"/>
              <a:t>Think of it as a medical IRA</a:t>
            </a:r>
          </a:p>
        </p:txBody>
      </p:sp>
      <p:sp>
        <p:nvSpPr>
          <p:cNvPr id="2" name="Title 1"/>
          <p:cNvSpPr>
            <a:spLocks noGrp="1"/>
          </p:cNvSpPr>
          <p:nvPr>
            <p:ph type="title"/>
          </p:nvPr>
        </p:nvSpPr>
        <p:spPr/>
        <p:txBody>
          <a:bodyPr/>
          <a:lstStyle/>
          <a:p>
            <a:r>
              <a:rPr lang="en-US"/>
              <a:t>HSA Benefits</a:t>
            </a:r>
            <a:endParaRPr lang="en-US" dirty="0"/>
          </a:p>
        </p:txBody>
      </p:sp>
      <p:sp>
        <p:nvSpPr>
          <p:cNvPr id="6" name="Date Placeholder 5">
            <a:extLst>
              <a:ext uri="{FF2B5EF4-FFF2-40B4-BE49-F238E27FC236}">
                <a16:creationId xmlns:a16="http://schemas.microsoft.com/office/drawing/2014/main" id="{A15519BF-87AD-4CAD-8BDE-4A352514F59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629107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E57DFDC5-7241-4108-B500-04EC5A9C304D}" type="slidenum">
              <a:rPr lang="en-US" smtClean="0"/>
              <a:pPr/>
              <a:t>40</a:t>
            </a:fld>
            <a:endParaRPr lang="en-US" dirty="0"/>
          </a:p>
        </p:txBody>
      </p:sp>
      <p:sp>
        <p:nvSpPr>
          <p:cNvPr id="3" name="Content Placeholder 2"/>
          <p:cNvSpPr>
            <a:spLocks noGrp="1"/>
          </p:cNvSpPr>
          <p:nvPr>
            <p:ph sz="quarter" idx="12"/>
          </p:nvPr>
        </p:nvSpPr>
        <p:spPr/>
        <p:txBody>
          <a:bodyPr/>
          <a:lstStyle/>
          <a:p>
            <a:r>
              <a:rPr lang="en-US" dirty="0"/>
              <a:t>Excess contributions to HSA not withdrawn in timely fashion</a:t>
            </a:r>
          </a:p>
          <a:p>
            <a:r>
              <a:rPr lang="en-US" dirty="0"/>
              <a:t>Qualified HSA funding distributions from an IRA</a:t>
            </a:r>
          </a:p>
          <a:p>
            <a:r>
              <a:rPr lang="en-US" dirty="0"/>
              <a:t>Death of an HSA holder when surviving spouse is not the beneficiary</a:t>
            </a:r>
          </a:p>
        </p:txBody>
      </p:sp>
      <p:sp>
        <p:nvSpPr>
          <p:cNvPr id="2" name="Title 1"/>
          <p:cNvSpPr>
            <a:spLocks noGrp="1"/>
          </p:cNvSpPr>
          <p:nvPr>
            <p:ph type="title"/>
          </p:nvPr>
        </p:nvSpPr>
        <p:spPr/>
        <p:txBody>
          <a:bodyPr/>
          <a:lstStyle/>
          <a:p>
            <a:r>
              <a:rPr lang="en-US" dirty="0"/>
              <a:t>HSA Out of Scope</a:t>
            </a:r>
          </a:p>
        </p:txBody>
      </p:sp>
      <p:sp>
        <p:nvSpPr>
          <p:cNvPr id="6" name="Date Placeholder 5">
            <a:extLst>
              <a:ext uri="{FF2B5EF4-FFF2-40B4-BE49-F238E27FC236}">
                <a16:creationId xmlns:a16="http://schemas.microsoft.com/office/drawing/2014/main" id="{305DFF27-E76E-414D-BEA2-2C10C069C3A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2827711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E57DFDC5-7241-4108-B500-04EC5A9C304D}" type="slidenum">
              <a:rPr lang="en-US" smtClean="0"/>
              <a:pPr/>
              <a:t>41</a:t>
            </a:fld>
            <a:endParaRPr lang="en-US" dirty="0"/>
          </a:p>
        </p:txBody>
      </p:sp>
      <p:sp>
        <p:nvSpPr>
          <p:cNvPr id="3" name="Content Placeholder 2"/>
          <p:cNvSpPr>
            <a:spLocks noGrp="1"/>
          </p:cNvSpPr>
          <p:nvPr>
            <p:ph sz="quarter" idx="12"/>
          </p:nvPr>
        </p:nvSpPr>
        <p:spPr/>
        <p:txBody>
          <a:bodyPr/>
          <a:lstStyle/>
          <a:p>
            <a:r>
              <a:rPr lang="en-US"/>
              <a:t>Archer Medical Saving Accounts (MSA)</a:t>
            </a:r>
          </a:p>
          <a:p>
            <a:r>
              <a:rPr lang="en-US"/>
              <a:t>Medicare Advantage MSA</a:t>
            </a:r>
          </a:p>
          <a:p>
            <a:r>
              <a:rPr lang="en-US"/>
              <a:t>Health Reimbursement Arrangement</a:t>
            </a:r>
          </a:p>
          <a:p>
            <a:r>
              <a:rPr lang="en-US"/>
              <a:t>Form 8889, Part III</a:t>
            </a:r>
          </a:p>
          <a:p>
            <a:endParaRPr lang="en-US" dirty="0"/>
          </a:p>
        </p:txBody>
      </p:sp>
      <p:sp>
        <p:nvSpPr>
          <p:cNvPr id="2" name="Title 1"/>
          <p:cNvSpPr>
            <a:spLocks noGrp="1"/>
          </p:cNvSpPr>
          <p:nvPr>
            <p:ph type="title"/>
          </p:nvPr>
        </p:nvSpPr>
        <p:spPr/>
        <p:txBody>
          <a:bodyPr>
            <a:normAutofit/>
          </a:bodyPr>
          <a:lstStyle/>
          <a:p>
            <a:r>
              <a:rPr lang="en-US" dirty="0"/>
              <a:t>HSA Out of Scope</a:t>
            </a:r>
          </a:p>
        </p:txBody>
      </p:sp>
      <p:sp>
        <p:nvSpPr>
          <p:cNvPr id="6" name="Date Placeholder 5">
            <a:extLst>
              <a:ext uri="{FF2B5EF4-FFF2-40B4-BE49-F238E27FC236}">
                <a16:creationId xmlns:a16="http://schemas.microsoft.com/office/drawing/2014/main" id="{D535842C-3929-4CD0-8373-BE82D0B7D0C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3135369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E57DFDC5-7241-4108-B500-04EC5A9C304D}" type="slidenum">
              <a:rPr lang="en-US" smtClean="0"/>
              <a:pPr/>
              <a:t>42</a:t>
            </a:fld>
            <a:endParaRPr lang="en-US" dirty="0"/>
          </a:p>
        </p:txBody>
      </p:sp>
      <p:sp>
        <p:nvSpPr>
          <p:cNvPr id="5" name="Content Placeholder 4"/>
          <p:cNvSpPr>
            <a:spLocks noGrp="1"/>
          </p:cNvSpPr>
          <p:nvPr>
            <p:ph sz="quarter" idx="12"/>
          </p:nvPr>
        </p:nvSpPr>
        <p:spPr/>
        <p:txBody>
          <a:bodyPr>
            <a:normAutofit/>
          </a:bodyPr>
          <a:lstStyle/>
          <a:p>
            <a:r>
              <a:rPr lang="en-US" dirty="0"/>
              <a:t>Confirm taxpayer has HDHP</a:t>
            </a:r>
          </a:p>
          <a:p>
            <a:r>
              <a:rPr lang="en-US" dirty="0"/>
              <a:t>Confirm contributions made or will be made by due date of return</a:t>
            </a:r>
          </a:p>
          <a:p>
            <a:r>
              <a:rPr lang="en-US" dirty="0"/>
              <a:t>Confirm distributions offset by qualified medical expenses and expenses not deducted on Schedule A</a:t>
            </a:r>
          </a:p>
          <a:p>
            <a:r>
              <a:rPr lang="en-US" dirty="0"/>
              <a:t>Verify Form 8889 and Form 1040 results</a:t>
            </a:r>
          </a:p>
        </p:txBody>
      </p:sp>
      <p:sp>
        <p:nvSpPr>
          <p:cNvPr id="2" name="Title 1"/>
          <p:cNvSpPr>
            <a:spLocks noGrp="1"/>
          </p:cNvSpPr>
          <p:nvPr>
            <p:ph type="title"/>
          </p:nvPr>
        </p:nvSpPr>
        <p:spPr/>
        <p:txBody>
          <a:bodyPr/>
          <a:lstStyle/>
          <a:p>
            <a:r>
              <a:rPr lang="en-US" dirty="0"/>
              <a:t>HSA Quality Review</a:t>
            </a:r>
          </a:p>
        </p:txBody>
      </p:sp>
      <p:sp>
        <p:nvSpPr>
          <p:cNvPr id="6" name="Date Placeholder 5">
            <a:extLst>
              <a:ext uri="{FF2B5EF4-FFF2-40B4-BE49-F238E27FC236}">
                <a16:creationId xmlns:a16="http://schemas.microsoft.com/office/drawing/2014/main" id="{D9E0AC7B-4E08-4478-9269-D3A6A88DCECA}"/>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6144457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NTTC Training ala NJ – TY2019</a:t>
            </a:r>
          </a:p>
        </p:txBody>
      </p:sp>
      <p:sp>
        <p:nvSpPr>
          <p:cNvPr id="3" name="Slide Number Placeholder 2"/>
          <p:cNvSpPr>
            <a:spLocks noGrp="1"/>
          </p:cNvSpPr>
          <p:nvPr>
            <p:ph type="sldNum" sz="quarter" idx="12"/>
          </p:nvPr>
        </p:nvSpPr>
        <p:spPr/>
        <p:txBody>
          <a:bodyPr/>
          <a:lstStyle/>
          <a:p>
            <a:fld id="{71B042FB-C5A0-4140-9EC3-E8F3BDEE7242}" type="slidenum">
              <a:rPr lang="en-US" smtClean="0"/>
              <a:pPr/>
              <a:t>43</a:t>
            </a:fld>
            <a:endParaRPr lang="en-US"/>
          </a:p>
        </p:txBody>
      </p:sp>
      <p:sp>
        <p:nvSpPr>
          <p:cNvPr id="5" name="Title 4"/>
          <p:cNvSpPr>
            <a:spLocks noGrp="1"/>
          </p:cNvSpPr>
          <p:nvPr>
            <p:ph type="title"/>
          </p:nvPr>
        </p:nvSpPr>
        <p:spPr/>
        <p:txBody>
          <a:bodyPr/>
          <a:lstStyle/>
          <a:p>
            <a:r>
              <a:rPr lang="en-US" dirty="0"/>
              <a:t>Health </a:t>
            </a:r>
            <a:r>
              <a:rPr lang="en-US"/>
              <a:t>Savings Accounts</a:t>
            </a:r>
            <a:endParaRPr lang="en-US" dirty="0"/>
          </a:p>
        </p:txBody>
      </p:sp>
      <p:pic>
        <p:nvPicPr>
          <p:cNvPr id="9" name="Picture 8" descr="Life of an Educator: Top 10 questions to ask yourself in 20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1572" y="1935552"/>
            <a:ext cx="3502717" cy="3502717"/>
          </a:xfrm>
          <a:prstGeom prst="rect">
            <a:avLst/>
          </a:prstGeom>
        </p:spPr>
      </p:pic>
      <p:sp>
        <p:nvSpPr>
          <p:cNvPr id="4" name="Date Placeholder 3">
            <a:extLst>
              <a:ext uri="{FF2B5EF4-FFF2-40B4-BE49-F238E27FC236}">
                <a16:creationId xmlns:a16="http://schemas.microsoft.com/office/drawing/2014/main" id="{6784BFB6-0783-42BA-B3B7-066BD38B7D44}"/>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743049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E57DFDC5-7241-4108-B500-04EC5A9C304D}" type="slidenum">
              <a:rPr lang="en-US" smtClean="0"/>
              <a:pPr/>
              <a:t>5</a:t>
            </a:fld>
            <a:endParaRPr lang="en-US" dirty="0"/>
          </a:p>
        </p:txBody>
      </p:sp>
      <p:sp>
        <p:nvSpPr>
          <p:cNvPr id="3" name="Content Placeholder 2"/>
          <p:cNvSpPr>
            <a:spLocks noGrp="1"/>
          </p:cNvSpPr>
          <p:nvPr>
            <p:ph sz="quarter" idx="12"/>
          </p:nvPr>
        </p:nvSpPr>
        <p:spPr/>
        <p:txBody>
          <a:bodyPr>
            <a:normAutofit/>
          </a:bodyPr>
          <a:lstStyle/>
          <a:p>
            <a:pPr lvl="0"/>
            <a:r>
              <a:rPr lang="en-US" dirty="0"/>
              <a:t>Distributions nontaxable when offset with unreimbursed qualified medical expenses</a:t>
            </a:r>
          </a:p>
          <a:p>
            <a:pPr lvl="0"/>
            <a:r>
              <a:rPr lang="en-US" dirty="0"/>
              <a:t>HSA remains with the taxpayer </a:t>
            </a:r>
          </a:p>
          <a:p>
            <a:pPr lvl="1"/>
            <a:r>
              <a:rPr lang="en-US" dirty="0"/>
              <a:t>“Portable” with job change or retirement</a:t>
            </a:r>
          </a:p>
          <a:p>
            <a:r>
              <a:rPr lang="en-US" dirty="0"/>
              <a:t>Contributions remain in account until used (no time limit to use the funds)</a:t>
            </a:r>
          </a:p>
          <a:p>
            <a:pPr lvl="1"/>
            <a:r>
              <a:rPr lang="en-US" dirty="0"/>
              <a:t>HSA owner does not have to be HSA eligible in the year of </a:t>
            </a:r>
            <a:r>
              <a:rPr lang="en-US" b="1" dirty="0"/>
              <a:t>distribution</a:t>
            </a:r>
          </a:p>
        </p:txBody>
      </p:sp>
      <p:sp>
        <p:nvSpPr>
          <p:cNvPr id="2" name="Title 1"/>
          <p:cNvSpPr>
            <a:spLocks noGrp="1"/>
          </p:cNvSpPr>
          <p:nvPr>
            <p:ph type="title"/>
          </p:nvPr>
        </p:nvSpPr>
        <p:spPr/>
        <p:txBody>
          <a:bodyPr/>
          <a:lstStyle/>
          <a:p>
            <a:r>
              <a:rPr lang="en-US"/>
              <a:t>HSA Benefits </a:t>
            </a:r>
            <a:endParaRPr lang="en-US" dirty="0"/>
          </a:p>
        </p:txBody>
      </p:sp>
      <p:sp>
        <p:nvSpPr>
          <p:cNvPr id="6" name="Date Placeholder 5">
            <a:extLst>
              <a:ext uri="{FF2B5EF4-FFF2-40B4-BE49-F238E27FC236}">
                <a16:creationId xmlns:a16="http://schemas.microsoft.com/office/drawing/2014/main" id="{F0D1ED83-0C74-4C02-8147-1FAC86DC243A}"/>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830360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10" name="Slide Number Placeholder 9"/>
          <p:cNvSpPr>
            <a:spLocks noGrp="1"/>
          </p:cNvSpPr>
          <p:nvPr>
            <p:ph type="sldNum" sz="quarter" idx="4"/>
          </p:nvPr>
        </p:nvSpPr>
        <p:spPr>
          <a:xfrm>
            <a:off x="457204" y="6265308"/>
            <a:ext cx="702365" cy="365125"/>
          </a:xfrm>
        </p:spPr>
        <p:txBody>
          <a:bodyPr/>
          <a:lstStyle/>
          <a:p>
            <a:pPr>
              <a:defRPr/>
            </a:pPr>
            <a:fld id="{974FADDD-0353-45F1-AB55-E763F675BE5A}" type="slidenum">
              <a:rPr lang="en-US" altLang="en-US" smtClean="0"/>
              <a:pPr>
                <a:defRPr/>
              </a:pPr>
              <a:t>6</a:t>
            </a:fld>
            <a:endParaRPr lang="en-US" altLang="en-US" dirty="0"/>
          </a:p>
        </p:txBody>
      </p:sp>
      <p:sp>
        <p:nvSpPr>
          <p:cNvPr id="25603" name="Content Placeholder 2"/>
          <p:cNvSpPr>
            <a:spLocks noGrp="1"/>
          </p:cNvSpPr>
          <p:nvPr>
            <p:ph sz="quarter" idx="12"/>
          </p:nvPr>
        </p:nvSpPr>
        <p:spPr/>
        <p:txBody>
          <a:bodyPr>
            <a:normAutofit/>
          </a:bodyPr>
          <a:lstStyle/>
          <a:p>
            <a:r>
              <a:rPr lang="en-US" altLang="en-US" dirty="0"/>
              <a:t>Must be covered under high deductible health plan (HDHP) for self or family (insurer identifies qualified plans)</a:t>
            </a:r>
          </a:p>
          <a:p>
            <a:r>
              <a:rPr lang="en-US" altLang="en-US" dirty="0"/>
              <a:t>Cannot be covered by other health insurance</a:t>
            </a:r>
          </a:p>
          <a:p>
            <a:pPr lvl="1"/>
            <a:r>
              <a:rPr lang="en-US" altLang="en-US" dirty="0"/>
              <a:t>There are exceptions</a:t>
            </a:r>
          </a:p>
          <a:p>
            <a:pPr lvl="1"/>
            <a:r>
              <a:rPr lang="en-US" altLang="en-US" dirty="0"/>
              <a:t>Spouse is eligible for other coverage if not HSA owner</a:t>
            </a:r>
          </a:p>
          <a:p>
            <a:r>
              <a:rPr lang="en-US" altLang="en-US" dirty="0"/>
              <a:t>Cannot be enrolled in Medicare</a:t>
            </a:r>
          </a:p>
          <a:p>
            <a:r>
              <a:rPr lang="en-US" altLang="en-US" dirty="0"/>
              <a:t>Eligible individual cannot be a dependent of another taxpayer</a:t>
            </a:r>
          </a:p>
          <a:p>
            <a:pPr>
              <a:buFont typeface="Wingdings" panose="05000000000000000000" pitchFamily="2" charset="2"/>
              <a:buChar char="Ø"/>
            </a:pPr>
            <a:r>
              <a:rPr lang="en-US" altLang="en-US" dirty="0"/>
              <a:t>Taxpayer is responsible for determining whether they are eligible to make a contribution</a:t>
            </a:r>
          </a:p>
        </p:txBody>
      </p:sp>
      <p:sp>
        <p:nvSpPr>
          <p:cNvPr id="2" name="Title 1"/>
          <p:cNvSpPr>
            <a:spLocks noGrp="1"/>
          </p:cNvSpPr>
          <p:nvPr>
            <p:ph type="title"/>
          </p:nvPr>
        </p:nvSpPr>
        <p:spPr/>
        <p:txBody>
          <a:bodyPr>
            <a:normAutofit/>
          </a:bodyPr>
          <a:lstStyle/>
          <a:p>
            <a:r>
              <a:rPr lang="en-US" dirty="0"/>
              <a:t>HSA Eligibility Requirements for Contributions</a:t>
            </a:r>
          </a:p>
        </p:txBody>
      </p:sp>
      <p:sp>
        <p:nvSpPr>
          <p:cNvPr id="3" name="Date Placeholder 2">
            <a:extLst>
              <a:ext uri="{FF2B5EF4-FFF2-40B4-BE49-F238E27FC236}">
                <a16:creationId xmlns:a16="http://schemas.microsoft.com/office/drawing/2014/main" id="{58279A6E-A329-4D86-B735-3B2EAE7DF43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6761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10" name="Slide Number Placeholder 9"/>
          <p:cNvSpPr>
            <a:spLocks noGrp="1"/>
          </p:cNvSpPr>
          <p:nvPr>
            <p:ph type="sldNum" sz="quarter" idx="4"/>
          </p:nvPr>
        </p:nvSpPr>
        <p:spPr>
          <a:xfrm>
            <a:off x="457204" y="6265308"/>
            <a:ext cx="702365" cy="365125"/>
          </a:xfrm>
        </p:spPr>
        <p:txBody>
          <a:bodyPr/>
          <a:lstStyle/>
          <a:p>
            <a:pPr>
              <a:defRPr/>
            </a:pPr>
            <a:fld id="{974FADDD-0353-45F1-AB55-E763F675BE5A}" type="slidenum">
              <a:rPr lang="en-US" altLang="en-US" smtClean="0"/>
              <a:pPr>
                <a:defRPr/>
              </a:pPr>
              <a:t>7</a:t>
            </a:fld>
            <a:endParaRPr lang="en-US" altLang="en-US" dirty="0"/>
          </a:p>
        </p:txBody>
      </p:sp>
      <p:sp>
        <p:nvSpPr>
          <p:cNvPr id="25603" name="Content Placeholder 2"/>
          <p:cNvSpPr>
            <a:spLocks noGrp="1"/>
          </p:cNvSpPr>
          <p:nvPr>
            <p:ph sz="quarter" idx="12"/>
          </p:nvPr>
        </p:nvSpPr>
        <p:spPr/>
        <p:txBody>
          <a:bodyPr>
            <a:normAutofit/>
          </a:bodyPr>
          <a:lstStyle/>
          <a:p>
            <a:pPr>
              <a:lnSpc>
                <a:spcPct val="110000"/>
              </a:lnSpc>
            </a:pPr>
            <a:r>
              <a:rPr lang="en-US" altLang="en-US" dirty="0"/>
              <a:t>HSA can be set up by</a:t>
            </a:r>
          </a:p>
          <a:p>
            <a:pPr lvl="1">
              <a:lnSpc>
                <a:spcPct val="110000"/>
              </a:lnSpc>
            </a:pPr>
            <a:r>
              <a:rPr lang="en-US" altLang="en-US" dirty="0"/>
              <a:t>Eligible individual</a:t>
            </a:r>
          </a:p>
          <a:p>
            <a:pPr lvl="1">
              <a:lnSpc>
                <a:spcPct val="110000"/>
              </a:lnSpc>
            </a:pPr>
            <a:r>
              <a:rPr lang="en-US" altLang="en-US" dirty="0"/>
              <a:t>Eligible individual through employer plan</a:t>
            </a:r>
          </a:p>
          <a:p>
            <a:pPr>
              <a:lnSpc>
                <a:spcPct val="110000"/>
              </a:lnSpc>
            </a:pPr>
            <a:r>
              <a:rPr lang="en-US" altLang="en-US" dirty="0"/>
              <a:t>No provision for jointly owned HSA</a:t>
            </a:r>
          </a:p>
          <a:p>
            <a:pPr>
              <a:lnSpc>
                <a:spcPct val="110000"/>
              </a:lnSpc>
            </a:pPr>
            <a:r>
              <a:rPr lang="en-US" altLang="en-US" dirty="0"/>
              <a:t>When HSA holder dies and</a:t>
            </a:r>
          </a:p>
          <a:p>
            <a:pPr lvl="1">
              <a:lnSpc>
                <a:spcPct val="110000"/>
              </a:lnSpc>
            </a:pPr>
            <a:r>
              <a:rPr lang="en-US" altLang="en-US" dirty="0"/>
              <a:t>Beneficiary is surviving spouse: Treated as spouse’s </a:t>
            </a:r>
          </a:p>
          <a:p>
            <a:pPr lvl="1">
              <a:lnSpc>
                <a:spcPct val="110000"/>
              </a:lnSpc>
            </a:pPr>
            <a:r>
              <a:rPr lang="en-US" altLang="en-US" dirty="0"/>
              <a:t>Beneficiary other than surviving spouse: Accounts stops being HSA – </a:t>
            </a:r>
            <a:r>
              <a:rPr lang="en-US" altLang="en-US" b="1" dirty="0"/>
              <a:t>out of scope</a:t>
            </a:r>
          </a:p>
        </p:txBody>
      </p:sp>
      <p:sp>
        <p:nvSpPr>
          <p:cNvPr id="2" name="Title 1"/>
          <p:cNvSpPr>
            <a:spLocks noGrp="1"/>
          </p:cNvSpPr>
          <p:nvPr>
            <p:ph type="title"/>
          </p:nvPr>
        </p:nvSpPr>
        <p:spPr/>
        <p:txBody>
          <a:bodyPr>
            <a:normAutofit/>
          </a:bodyPr>
          <a:lstStyle/>
          <a:p>
            <a:r>
              <a:rPr lang="en-US" dirty="0"/>
              <a:t>HSA Set up</a:t>
            </a:r>
          </a:p>
        </p:txBody>
      </p:sp>
      <p:sp>
        <p:nvSpPr>
          <p:cNvPr id="3" name="Date Placeholder 2">
            <a:extLst>
              <a:ext uri="{FF2B5EF4-FFF2-40B4-BE49-F238E27FC236}">
                <a16:creationId xmlns:a16="http://schemas.microsoft.com/office/drawing/2014/main" id="{EE73408C-FEBD-40A8-B4B4-029F445FEEF1}"/>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727986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E57DFDC5-7241-4108-B500-04EC5A9C304D}" type="slidenum">
              <a:rPr lang="en-US" smtClean="0"/>
              <a:pPr/>
              <a:t>8</a:t>
            </a:fld>
            <a:endParaRPr lang="en-US" dirty="0"/>
          </a:p>
        </p:txBody>
      </p:sp>
      <p:sp>
        <p:nvSpPr>
          <p:cNvPr id="3" name="Content Placeholder 2"/>
          <p:cNvSpPr>
            <a:spLocks noGrp="1"/>
          </p:cNvSpPr>
          <p:nvPr>
            <p:ph sz="quarter" idx="12"/>
          </p:nvPr>
        </p:nvSpPr>
        <p:spPr/>
        <p:txBody>
          <a:bodyPr>
            <a:normAutofit/>
          </a:bodyPr>
          <a:lstStyle/>
          <a:p>
            <a:r>
              <a:rPr lang="en-US" dirty="0"/>
              <a:t>Contributions can be made by</a:t>
            </a:r>
          </a:p>
          <a:p>
            <a:pPr lvl="1"/>
            <a:r>
              <a:rPr lang="en-US" dirty="0"/>
              <a:t>Eligible individual</a:t>
            </a:r>
          </a:p>
          <a:p>
            <a:pPr lvl="1"/>
            <a:r>
              <a:rPr lang="en-US" dirty="0"/>
              <a:t>Employer</a:t>
            </a:r>
          </a:p>
          <a:p>
            <a:pPr lvl="1"/>
            <a:r>
              <a:rPr lang="en-US" dirty="0"/>
              <a:t>Any other individual</a:t>
            </a:r>
          </a:p>
          <a:p>
            <a:pPr lvl="2"/>
            <a:r>
              <a:rPr lang="en-US" dirty="0"/>
              <a:t>Treated as gift </a:t>
            </a:r>
          </a:p>
          <a:p>
            <a:pPr lvl="2"/>
            <a:r>
              <a:rPr lang="en-US" dirty="0"/>
              <a:t>Deductible by the taxpayer</a:t>
            </a:r>
          </a:p>
          <a:p>
            <a:r>
              <a:rPr lang="en-US" dirty="0"/>
              <a:t>Contributions must be cash</a:t>
            </a:r>
          </a:p>
          <a:p>
            <a:pPr lvl="1"/>
            <a:r>
              <a:rPr lang="en-US" dirty="0"/>
              <a:t>No stock or property</a:t>
            </a:r>
          </a:p>
        </p:txBody>
      </p:sp>
      <p:sp>
        <p:nvSpPr>
          <p:cNvPr id="2" name="Title 1"/>
          <p:cNvSpPr>
            <a:spLocks noGrp="1"/>
          </p:cNvSpPr>
          <p:nvPr>
            <p:ph type="title"/>
          </p:nvPr>
        </p:nvSpPr>
        <p:spPr/>
        <p:txBody>
          <a:bodyPr/>
          <a:lstStyle/>
          <a:p>
            <a:r>
              <a:rPr lang="en-US" dirty="0"/>
              <a:t>Contributions to HSA</a:t>
            </a:r>
          </a:p>
        </p:txBody>
      </p:sp>
      <p:sp>
        <p:nvSpPr>
          <p:cNvPr id="6" name="Date Placeholder 5">
            <a:extLst>
              <a:ext uri="{FF2B5EF4-FFF2-40B4-BE49-F238E27FC236}">
                <a16:creationId xmlns:a16="http://schemas.microsoft.com/office/drawing/2014/main" id="{52E8EC69-5CFD-40A2-A74E-587B5EBF56D8}"/>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377602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E57DFDC5-7241-4108-B500-04EC5A9C304D}" type="slidenum">
              <a:rPr lang="en-US" smtClean="0"/>
              <a:pPr/>
              <a:t>9</a:t>
            </a:fld>
            <a:endParaRPr lang="en-US" dirty="0"/>
          </a:p>
        </p:txBody>
      </p:sp>
      <p:sp>
        <p:nvSpPr>
          <p:cNvPr id="3" name="Content Placeholder 2"/>
          <p:cNvSpPr>
            <a:spLocks noGrp="1"/>
          </p:cNvSpPr>
          <p:nvPr>
            <p:ph sz="quarter" idx="12"/>
          </p:nvPr>
        </p:nvSpPr>
        <p:spPr/>
        <p:txBody>
          <a:bodyPr vert="horz" lIns="68580" tIns="34290" rIns="68580" bIns="34290" rtlCol="0" anchor="t">
            <a:normAutofit/>
          </a:bodyPr>
          <a:lstStyle/>
          <a:p>
            <a:r>
              <a:rPr lang="en-US" dirty="0"/>
              <a:t>Contribution limits depend on	</a:t>
            </a:r>
          </a:p>
          <a:p>
            <a:pPr lvl="1"/>
            <a:r>
              <a:rPr lang="en-US" dirty="0"/>
              <a:t>Type of HDHP coverage </a:t>
            </a:r>
          </a:p>
          <a:p>
            <a:pPr lvl="2"/>
            <a:r>
              <a:rPr lang="en-US" dirty="0"/>
              <a:t>Self or family – special rule for married couples</a:t>
            </a:r>
          </a:p>
          <a:p>
            <a:pPr lvl="1"/>
            <a:r>
              <a:rPr lang="en-US" dirty="0"/>
              <a:t>Date taxpayer became eligible individual</a:t>
            </a:r>
          </a:p>
          <a:p>
            <a:pPr lvl="1"/>
            <a:r>
              <a:rPr lang="en-US" dirty="0"/>
              <a:t>Date taxpayer ceased being eligible individual</a:t>
            </a:r>
          </a:p>
          <a:p>
            <a:pPr marL="685562" lvl="1" indent="-255746"/>
            <a:r>
              <a:rPr lang="en-US" dirty="0"/>
              <a:t>Taxpayer’s age</a:t>
            </a:r>
          </a:p>
          <a:p>
            <a:pPr marL="1071315" lvl="2" indent="-255746"/>
            <a:r>
              <a:rPr lang="en-US" dirty="0">
                <a:cs typeface="Calibri"/>
              </a:rPr>
              <a:t>Age 55 or older allowed to contribute additional $1,000 per year</a:t>
            </a:r>
          </a:p>
          <a:p>
            <a:pPr lvl="1"/>
            <a:endParaRPr lang="en-US" dirty="0"/>
          </a:p>
        </p:txBody>
      </p:sp>
      <p:sp>
        <p:nvSpPr>
          <p:cNvPr id="2" name="Title 1"/>
          <p:cNvSpPr>
            <a:spLocks noGrp="1"/>
          </p:cNvSpPr>
          <p:nvPr>
            <p:ph type="title"/>
          </p:nvPr>
        </p:nvSpPr>
        <p:spPr/>
        <p:txBody>
          <a:bodyPr/>
          <a:lstStyle/>
          <a:p>
            <a:r>
              <a:rPr lang="en-US" dirty="0"/>
              <a:t>HSA Contribution and Deduction Limit</a:t>
            </a:r>
          </a:p>
        </p:txBody>
      </p:sp>
      <p:sp>
        <p:nvSpPr>
          <p:cNvPr id="6" name="Date Placeholder 5">
            <a:extLst>
              <a:ext uri="{FF2B5EF4-FFF2-40B4-BE49-F238E27FC236}">
                <a16:creationId xmlns:a16="http://schemas.microsoft.com/office/drawing/2014/main" id="{0368AAE7-B9F4-44E2-AB9B-B47196053411}"/>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093847218"/>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st0.pptx" id="{CC562863-BD57-406F-98B2-9724686E7091}" vid="{C13A453C-3A0E-4BA4-B766-C0BD3EBB30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NTTC</Template>
  <TotalTime>11</TotalTime>
  <Words>3125</Words>
  <Application>Microsoft Office PowerPoint</Application>
  <PresentationFormat>On-screen Show (4:3)</PresentationFormat>
  <Paragraphs>512</Paragraphs>
  <Slides>43</Slides>
  <Notes>43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Times New Roman</vt:lpstr>
      <vt:lpstr>Wingdings</vt:lpstr>
      <vt:lpstr>Default Theme</vt:lpstr>
      <vt:lpstr>Health Savings Accounts</vt:lpstr>
      <vt:lpstr>Lesson Topics</vt:lpstr>
      <vt:lpstr>IRS Certification</vt:lpstr>
      <vt:lpstr>HSA Benefits</vt:lpstr>
      <vt:lpstr>HSA Benefits </vt:lpstr>
      <vt:lpstr>HSA Eligibility Requirements for Contributions</vt:lpstr>
      <vt:lpstr>HSA Set up</vt:lpstr>
      <vt:lpstr>Contributions to HSA</vt:lpstr>
      <vt:lpstr>HSA Contribution and Deduction Limit</vt:lpstr>
      <vt:lpstr>HSA Contribution and Deduction Limit</vt:lpstr>
      <vt:lpstr>Example 1: HSA Deduction</vt:lpstr>
      <vt:lpstr>Example 2: HSA Deduction</vt:lpstr>
      <vt:lpstr>Partial Year HSA Eligibility</vt:lpstr>
      <vt:lpstr> HSA Contribution Last-Month Rule </vt:lpstr>
      <vt:lpstr>Example 3: HSA Deduction</vt:lpstr>
      <vt:lpstr>Example 3: HSA Deduction, cont.</vt:lpstr>
      <vt:lpstr>Example 4: Last-Month Rule</vt:lpstr>
      <vt:lpstr>Example 5: Testing Period</vt:lpstr>
      <vt:lpstr>HSA Rules for Married Taxpayers</vt:lpstr>
      <vt:lpstr>HSA Rules for Married Taxpayers</vt:lpstr>
      <vt:lpstr>Example 6: Married Taxpayer</vt:lpstr>
      <vt:lpstr>Excess HSA Contribution and Deduction</vt:lpstr>
      <vt:lpstr>Excess HSA Contributions</vt:lpstr>
      <vt:lpstr>HSA Contribution Deadline</vt:lpstr>
      <vt:lpstr>HSA Distributions</vt:lpstr>
      <vt:lpstr>Excess HSA Distribution</vt:lpstr>
      <vt:lpstr>Nonqualified HSA Distributions</vt:lpstr>
      <vt:lpstr>Qualified Medical Expenses </vt:lpstr>
      <vt:lpstr>Qualified Medical Insurance Expense </vt:lpstr>
      <vt:lpstr>Qualifying Expense for Family members</vt:lpstr>
      <vt:lpstr>HSA Rollovers or Transfers</vt:lpstr>
      <vt:lpstr>HSA Recordkeeping</vt:lpstr>
      <vt:lpstr>Form 1099-SA Distributions</vt:lpstr>
      <vt:lpstr>Form 5498-SA Contributions</vt:lpstr>
      <vt:lpstr>Form 8889</vt:lpstr>
      <vt:lpstr>TaxSlayer Form 8889 Input</vt:lpstr>
      <vt:lpstr>TaxSlayer Form 8889 Input</vt:lpstr>
      <vt:lpstr>TaxSlayer Form 8889 HSA Adjustment</vt:lpstr>
      <vt:lpstr>TaxSlayer Form 8889 Distributions</vt:lpstr>
      <vt:lpstr>HSA Out of Scope</vt:lpstr>
      <vt:lpstr>HSA Out of Scope</vt:lpstr>
      <vt:lpstr>HSA Quality Review</vt:lpstr>
      <vt:lpstr>Health Savings Accounts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01</dc:title>
  <dc:creator>Al TP4F</dc:creator>
  <cp:lastModifiedBy>Al TP4F</cp:lastModifiedBy>
  <cp:revision>4</cp:revision>
  <dcterms:created xsi:type="dcterms:W3CDTF">2019-11-27T20:06:40Z</dcterms:created>
  <dcterms:modified xsi:type="dcterms:W3CDTF">2019-11-27T22:25:51Z</dcterms:modified>
</cp:coreProperties>
</file>